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Nunito"/>
      <p:regular r:id="rId38"/>
      <p:bold r:id="rId39"/>
      <p:italic r:id="rId40"/>
      <p:boldItalic r:id="rId41"/>
    </p:embeddedFont>
    <p:embeddedFont>
      <p:font typeface="Old Standard TT"/>
      <p:regular r:id="rId42"/>
      <p:bold r:id="rId43"/>
      <p: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italic.fntdata"/><Relationship Id="rId20" Type="http://schemas.openxmlformats.org/officeDocument/2006/relationships/slide" Target="slides/slide15.xml"/><Relationship Id="rId42" Type="http://schemas.openxmlformats.org/officeDocument/2006/relationships/font" Target="fonts/OldStandardTT-regular.fntdata"/><Relationship Id="rId41" Type="http://schemas.openxmlformats.org/officeDocument/2006/relationships/font" Target="fonts/Nunito-boldItalic.fntdata"/><Relationship Id="rId22" Type="http://schemas.openxmlformats.org/officeDocument/2006/relationships/slide" Target="slides/slide17.xml"/><Relationship Id="rId44" Type="http://schemas.openxmlformats.org/officeDocument/2006/relationships/font" Target="fonts/OldStandardTT-italic.fntdata"/><Relationship Id="rId21" Type="http://schemas.openxmlformats.org/officeDocument/2006/relationships/slide" Target="slides/slide16.xml"/><Relationship Id="rId43" Type="http://schemas.openxmlformats.org/officeDocument/2006/relationships/font" Target="fonts/OldStandardTT-bold.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Nunito-bold.fntdata"/><Relationship Id="rId16" Type="http://schemas.openxmlformats.org/officeDocument/2006/relationships/slide" Target="slides/slide11.xml"/><Relationship Id="rId38" Type="http://schemas.openxmlformats.org/officeDocument/2006/relationships/font" Target="fonts/Nuni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12d6e170a8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12d6e170a8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2d6e170a83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2d6e170a83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2d6e170a83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2d6e170a83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2d6e170a83_0_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2d6e170a83_0_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2d6e170a83_0_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2d6e170a83_0_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2d6e170a83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2d6e170a83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2d6e170a83_0_9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2d6e170a83_0_9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2d6e170a83_0_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2d6e170a83_0_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2d6e170a83_0_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2d6e170a83_0_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2d6e170a83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2d6e170a83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2d6e170a83_0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2d6e170a83_0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2d6e170a83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2d6e170a83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2e21cdad3d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2e21cdad3d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2d6e170a83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2d6e170a83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2e21cdad3d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2e21cdad3d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2e21cdad3d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2e21cdad3d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2e21cdad3d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2e21cdad3d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2e21cdad3d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2e21cdad3d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2e21cdad3d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2e21cdad3d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2e21cdad3d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2e21cdad3d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2d6e170a83_0_1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2d6e170a83_0_1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2d6e170a83_0_1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2d6e170a83_0_1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2d6e170a83_0_1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2d6e170a83_0_1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2d6e170a83_0_1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2d6e170a83_0_1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2d6e170a83_0_1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2d6e170a83_0_1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2d6e170a83_0_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2d6e170a83_0_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2d6e170a83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2d6e170a83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2d6e170a83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2d6e170a83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2d6e170a8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2d6e170a8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2d6e170a83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2d6e170a83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2d6e170a83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2d6e170a83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2d6e170a83_0_9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2d6e170a83_0_9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hyperlink" Target="https://www.pewresearch.org/internet/2019/11/15/americans-and-privacy-concerned-confused-and-feeling-lack-of-control-over-their-personal-information/"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1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316775" y="158875"/>
            <a:ext cx="5924400" cy="91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n-GB" sz="4020">
                <a:solidFill>
                  <a:schemeClr val="dk1"/>
                </a:solidFill>
                <a:latin typeface="Arial"/>
                <a:ea typeface="Arial"/>
                <a:cs typeface="Arial"/>
                <a:sym typeface="Arial"/>
              </a:rPr>
              <a:t>IET PATHSHALA</a:t>
            </a:r>
            <a:endParaRPr b="1" sz="4020">
              <a:solidFill>
                <a:schemeClr val="dk1"/>
              </a:solidFill>
              <a:latin typeface="Arial"/>
              <a:ea typeface="Arial"/>
              <a:cs typeface="Arial"/>
              <a:sym typeface="Arial"/>
            </a:endParaRPr>
          </a:p>
        </p:txBody>
      </p:sp>
      <p:sp>
        <p:nvSpPr>
          <p:cNvPr id="60" name="Google Shape;60;p13"/>
          <p:cNvSpPr txBox="1"/>
          <p:nvPr>
            <p:ph idx="1" type="subTitle"/>
          </p:nvPr>
        </p:nvSpPr>
        <p:spPr>
          <a:xfrm>
            <a:off x="316775" y="981225"/>
            <a:ext cx="3705900" cy="43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900">
                <a:solidFill>
                  <a:schemeClr val="dk1"/>
                </a:solidFill>
                <a:latin typeface="Arial"/>
                <a:ea typeface="Arial"/>
                <a:cs typeface="Arial"/>
                <a:sym typeface="Arial"/>
              </a:rPr>
              <a:t>A VIRTUAL CLASSROOM</a:t>
            </a:r>
            <a:endParaRPr sz="1900">
              <a:solidFill>
                <a:schemeClr val="dk1"/>
              </a:solidFill>
              <a:latin typeface="Arial"/>
              <a:ea typeface="Arial"/>
              <a:cs typeface="Arial"/>
              <a:sym typeface="Arial"/>
            </a:endParaRPr>
          </a:p>
        </p:txBody>
      </p:sp>
      <p:sp>
        <p:nvSpPr>
          <p:cNvPr id="61" name="Google Shape;61;p13"/>
          <p:cNvSpPr txBox="1"/>
          <p:nvPr/>
        </p:nvSpPr>
        <p:spPr>
          <a:xfrm>
            <a:off x="5218325" y="2571750"/>
            <a:ext cx="3705900" cy="227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700">
                <a:solidFill>
                  <a:schemeClr val="lt1"/>
                </a:solidFill>
                <a:latin typeface="Nunito"/>
                <a:ea typeface="Nunito"/>
                <a:cs typeface="Nunito"/>
                <a:sym typeface="Nunito"/>
              </a:rPr>
              <a:t>SUPERVISORS:</a:t>
            </a:r>
            <a:endParaRPr b="1" sz="1700">
              <a:solidFill>
                <a:schemeClr val="lt1"/>
              </a:solidFill>
              <a:latin typeface="Nunito"/>
              <a:ea typeface="Nunito"/>
              <a:cs typeface="Nunito"/>
              <a:sym typeface="Nunito"/>
            </a:endParaRPr>
          </a:p>
          <a:p>
            <a:pPr indent="0" lvl="0" marL="0" rtl="0" algn="l">
              <a:spcBef>
                <a:spcPts val="0"/>
              </a:spcBef>
              <a:spcAft>
                <a:spcPts val="0"/>
              </a:spcAft>
              <a:buNone/>
            </a:pPr>
            <a:r>
              <a:rPr b="1" lang="en-GB" sz="1700">
                <a:solidFill>
                  <a:schemeClr val="lt1"/>
                </a:solidFill>
                <a:latin typeface="Nunito"/>
                <a:ea typeface="Nunito"/>
                <a:cs typeface="Nunito"/>
                <a:sym typeface="Nunito"/>
              </a:rPr>
              <a:t>Prof. Vineet Kansal</a:t>
            </a:r>
            <a:endParaRPr b="1" sz="1700">
              <a:solidFill>
                <a:schemeClr val="lt1"/>
              </a:solidFill>
              <a:latin typeface="Nunito"/>
              <a:ea typeface="Nunito"/>
              <a:cs typeface="Nunito"/>
              <a:sym typeface="Nunito"/>
            </a:endParaRPr>
          </a:p>
          <a:p>
            <a:pPr indent="0" lvl="0" marL="0" rtl="0" algn="l">
              <a:spcBef>
                <a:spcPts val="0"/>
              </a:spcBef>
              <a:spcAft>
                <a:spcPts val="0"/>
              </a:spcAft>
              <a:buNone/>
            </a:pPr>
            <a:r>
              <a:rPr b="1" lang="en-GB" sz="1700">
                <a:solidFill>
                  <a:schemeClr val="lt1"/>
                </a:solidFill>
                <a:latin typeface="Nunito"/>
                <a:ea typeface="Nunito"/>
                <a:cs typeface="Nunito"/>
                <a:sym typeface="Nunito"/>
              </a:rPr>
              <a:t>Dr. Promila Bahadur</a:t>
            </a:r>
            <a:endParaRPr b="1" sz="1700">
              <a:solidFill>
                <a:schemeClr val="lt1"/>
              </a:solidFill>
              <a:latin typeface="Nunito"/>
              <a:ea typeface="Nunito"/>
              <a:cs typeface="Nunito"/>
              <a:sym typeface="Nunito"/>
            </a:endParaRPr>
          </a:p>
          <a:p>
            <a:pPr indent="0" lvl="0" marL="0" rtl="0" algn="l">
              <a:spcBef>
                <a:spcPts val="0"/>
              </a:spcBef>
              <a:spcAft>
                <a:spcPts val="0"/>
              </a:spcAft>
              <a:buNone/>
            </a:pPr>
            <a:r>
              <a:t/>
            </a:r>
            <a:endParaRPr b="1" sz="1700">
              <a:solidFill>
                <a:schemeClr val="lt1"/>
              </a:solidFill>
              <a:latin typeface="Nunito"/>
              <a:ea typeface="Nunito"/>
              <a:cs typeface="Nunito"/>
              <a:sym typeface="Nunito"/>
            </a:endParaRPr>
          </a:p>
          <a:p>
            <a:pPr indent="0" lvl="0" marL="0" rtl="0" algn="l">
              <a:spcBef>
                <a:spcPts val="0"/>
              </a:spcBef>
              <a:spcAft>
                <a:spcPts val="0"/>
              </a:spcAft>
              <a:buNone/>
            </a:pPr>
            <a:r>
              <a:rPr b="1" lang="en-GB" sz="1700">
                <a:solidFill>
                  <a:schemeClr val="lt1"/>
                </a:solidFill>
                <a:latin typeface="Nunito"/>
                <a:ea typeface="Nunito"/>
                <a:cs typeface="Nunito"/>
                <a:sym typeface="Nunito"/>
              </a:rPr>
              <a:t>SUBMITTED BY:</a:t>
            </a:r>
            <a:endParaRPr b="1" sz="1700">
              <a:solidFill>
                <a:schemeClr val="lt1"/>
              </a:solidFill>
              <a:latin typeface="Nunito"/>
              <a:ea typeface="Nunito"/>
              <a:cs typeface="Nunito"/>
              <a:sym typeface="Nunito"/>
            </a:endParaRPr>
          </a:p>
          <a:p>
            <a:pPr indent="0" lvl="0" marL="0" rtl="0" algn="l">
              <a:spcBef>
                <a:spcPts val="0"/>
              </a:spcBef>
              <a:spcAft>
                <a:spcPts val="0"/>
              </a:spcAft>
              <a:buNone/>
            </a:pPr>
            <a:r>
              <a:rPr lang="en-GB" sz="1700">
                <a:solidFill>
                  <a:schemeClr val="lt1"/>
                </a:solidFill>
                <a:latin typeface="Nunito"/>
                <a:ea typeface="Nunito"/>
                <a:cs typeface="Nunito"/>
                <a:sym typeface="Nunito"/>
              </a:rPr>
              <a:t>Aakriti Agarwal (1805213001)</a:t>
            </a:r>
            <a:br>
              <a:rPr lang="en-GB" sz="1700">
                <a:solidFill>
                  <a:schemeClr val="lt1"/>
                </a:solidFill>
                <a:latin typeface="Nunito"/>
                <a:ea typeface="Nunito"/>
                <a:cs typeface="Nunito"/>
                <a:sym typeface="Nunito"/>
              </a:rPr>
            </a:br>
            <a:r>
              <a:rPr lang="en-GB" sz="1700">
                <a:solidFill>
                  <a:schemeClr val="lt1"/>
                </a:solidFill>
                <a:latin typeface="Nunito"/>
                <a:ea typeface="Nunito"/>
                <a:cs typeface="Nunito"/>
                <a:sym typeface="Nunito"/>
              </a:rPr>
              <a:t>Pragati (1805213037)</a:t>
            </a:r>
            <a:br>
              <a:rPr lang="en-GB" sz="1700">
                <a:solidFill>
                  <a:schemeClr val="lt1"/>
                </a:solidFill>
                <a:latin typeface="Nunito"/>
                <a:ea typeface="Nunito"/>
                <a:cs typeface="Nunito"/>
                <a:sym typeface="Nunito"/>
              </a:rPr>
            </a:br>
            <a:r>
              <a:rPr lang="en-GB" sz="1700">
                <a:solidFill>
                  <a:schemeClr val="lt1"/>
                </a:solidFill>
                <a:latin typeface="Nunito"/>
                <a:ea typeface="Nunito"/>
                <a:cs typeface="Nunito"/>
                <a:sym typeface="Nunito"/>
              </a:rPr>
              <a:t>Shuvanshu Gupta (1805213056)</a:t>
            </a:r>
            <a:endParaRPr sz="1700">
              <a:solidFill>
                <a:schemeClr val="lt1"/>
              </a:solidFill>
              <a:latin typeface="Nunito"/>
              <a:ea typeface="Nunito"/>
              <a:cs typeface="Nunito"/>
              <a:sym typeface="Nunito"/>
            </a:endParaRPr>
          </a:p>
        </p:txBody>
      </p:sp>
      <p:pic>
        <p:nvPicPr>
          <p:cNvPr id="62" name="Google Shape;62;p13"/>
          <p:cNvPicPr preferRelativeResize="0"/>
          <p:nvPr/>
        </p:nvPicPr>
        <p:blipFill>
          <a:blip r:embed="rId3">
            <a:alphaModFix/>
          </a:blip>
          <a:stretch>
            <a:fillRect/>
          </a:stretch>
        </p:blipFill>
        <p:spPr>
          <a:xfrm>
            <a:off x="316775" y="2571750"/>
            <a:ext cx="3783850" cy="2277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6" name="Shape 116"/>
        <p:cNvGrpSpPr/>
        <p:nvPr/>
      </p:nvGrpSpPr>
      <p:grpSpPr>
        <a:xfrm>
          <a:off x="0" y="0"/>
          <a:ext cx="0" cy="0"/>
          <a:chOff x="0" y="0"/>
          <a:chExt cx="0" cy="0"/>
        </a:xfrm>
      </p:grpSpPr>
      <p:pic>
        <p:nvPicPr>
          <p:cNvPr id="117" name="Google Shape;117;p22"/>
          <p:cNvPicPr preferRelativeResize="0"/>
          <p:nvPr/>
        </p:nvPicPr>
        <p:blipFill>
          <a:blip r:embed="rId3">
            <a:alphaModFix/>
          </a:blip>
          <a:stretch>
            <a:fillRect/>
          </a:stretch>
        </p:blipFill>
        <p:spPr>
          <a:xfrm>
            <a:off x="202100" y="1198013"/>
            <a:ext cx="8839200" cy="3641969"/>
          </a:xfrm>
          <a:prstGeom prst="rect">
            <a:avLst/>
          </a:prstGeom>
          <a:noFill/>
          <a:ln>
            <a:noFill/>
          </a:ln>
        </p:spPr>
      </p:pic>
      <p:sp>
        <p:nvSpPr>
          <p:cNvPr id="118" name="Google Shape;118;p22"/>
          <p:cNvSpPr txBox="1"/>
          <p:nvPr/>
        </p:nvSpPr>
        <p:spPr>
          <a:xfrm>
            <a:off x="63775" y="139975"/>
            <a:ext cx="68580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GB" sz="2400">
                <a:solidFill>
                  <a:schemeClr val="dk1"/>
                </a:solidFill>
              </a:rPr>
              <a:t>DATA </a:t>
            </a:r>
            <a:r>
              <a:rPr b="1" lang="en-GB" sz="2400">
                <a:solidFill>
                  <a:schemeClr val="dk1"/>
                </a:solidFill>
              </a:rPr>
              <a:t> FLOW DIAGRAM (LEVEL-0)</a:t>
            </a:r>
            <a:endParaRPr b="1" sz="24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2" name="Shape 122"/>
        <p:cNvGrpSpPr/>
        <p:nvPr/>
      </p:nvGrpSpPr>
      <p:grpSpPr>
        <a:xfrm>
          <a:off x="0" y="0"/>
          <a:ext cx="0" cy="0"/>
          <a:chOff x="0" y="0"/>
          <a:chExt cx="0" cy="0"/>
        </a:xfrm>
      </p:grpSpPr>
      <p:sp>
        <p:nvSpPr>
          <p:cNvPr id="123" name="Google Shape;123;p23"/>
          <p:cNvSpPr txBox="1"/>
          <p:nvPr/>
        </p:nvSpPr>
        <p:spPr>
          <a:xfrm>
            <a:off x="381000" y="76200"/>
            <a:ext cx="60381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GB" sz="2400">
                <a:solidFill>
                  <a:schemeClr val="dk1"/>
                </a:solidFill>
              </a:rPr>
              <a:t>DATA  FLOW DIAGRAM (LEVEL-1)</a:t>
            </a:r>
            <a:endParaRPr/>
          </a:p>
        </p:txBody>
      </p:sp>
      <p:pic>
        <p:nvPicPr>
          <p:cNvPr id="124" name="Google Shape;124;p23"/>
          <p:cNvPicPr preferRelativeResize="0"/>
          <p:nvPr/>
        </p:nvPicPr>
        <p:blipFill>
          <a:blip r:embed="rId3">
            <a:alphaModFix/>
          </a:blip>
          <a:stretch>
            <a:fillRect/>
          </a:stretch>
        </p:blipFill>
        <p:spPr>
          <a:xfrm>
            <a:off x="381000" y="630300"/>
            <a:ext cx="8528499" cy="43738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p:nvPr/>
        </p:nvSpPr>
        <p:spPr>
          <a:xfrm>
            <a:off x="340934" y="2580000"/>
            <a:ext cx="1872300" cy="745500"/>
          </a:xfrm>
          <a:prstGeom prst="homePlate">
            <a:avLst>
              <a:gd fmla="val 50000" name="adj"/>
            </a:avLst>
          </a:prstGeom>
          <a:solidFill>
            <a:schemeClr val="dk2"/>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0" name="Google Shape;130;p24"/>
          <p:cNvSpPr txBox="1"/>
          <p:nvPr/>
        </p:nvSpPr>
        <p:spPr>
          <a:xfrm>
            <a:off x="340923" y="2717550"/>
            <a:ext cx="1455600" cy="47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rgbClr val="FFFFFF"/>
                </a:solidFill>
                <a:latin typeface="Old Standard TT"/>
                <a:ea typeface="Old Standard TT"/>
                <a:cs typeface="Old Standard TT"/>
                <a:sym typeface="Old Standard TT"/>
              </a:rPr>
              <a:t>Dec</a:t>
            </a:r>
            <a:endParaRPr sz="1800">
              <a:solidFill>
                <a:srgbClr val="FFFFFF"/>
              </a:solidFill>
              <a:latin typeface="Old Standard TT"/>
              <a:ea typeface="Old Standard TT"/>
              <a:cs typeface="Old Standard TT"/>
              <a:sym typeface="Old Standard TT"/>
            </a:endParaRPr>
          </a:p>
        </p:txBody>
      </p:sp>
      <p:grpSp>
        <p:nvGrpSpPr>
          <p:cNvPr id="131" name="Google Shape;131;p24"/>
          <p:cNvGrpSpPr/>
          <p:nvPr/>
        </p:nvGrpSpPr>
        <p:grpSpPr>
          <a:xfrm>
            <a:off x="912820" y="1991215"/>
            <a:ext cx="198900" cy="593656"/>
            <a:chOff x="777447" y="1610215"/>
            <a:chExt cx="198900" cy="593656"/>
          </a:xfrm>
        </p:grpSpPr>
        <p:cxnSp>
          <p:nvCxnSpPr>
            <p:cNvPr id="132" name="Google Shape;132;p24"/>
            <p:cNvCxnSpPr/>
            <p:nvPr/>
          </p:nvCxnSpPr>
          <p:spPr>
            <a:xfrm>
              <a:off x="876909" y="1649171"/>
              <a:ext cx="0" cy="554700"/>
            </a:xfrm>
            <a:prstGeom prst="straightConnector1">
              <a:avLst/>
            </a:prstGeom>
            <a:noFill/>
            <a:ln cap="flat" cmpd="sng" w="9525">
              <a:solidFill>
                <a:srgbClr val="00695C"/>
              </a:solidFill>
              <a:prstDash val="solid"/>
              <a:round/>
              <a:headEnd len="sm" w="sm" type="none"/>
              <a:tailEnd len="sm" w="sm" type="none"/>
            </a:ln>
          </p:spPr>
        </p:cxnSp>
        <p:sp>
          <p:nvSpPr>
            <p:cNvPr id="133" name="Google Shape;133;p24"/>
            <p:cNvSpPr/>
            <p:nvPr/>
          </p:nvSpPr>
          <p:spPr>
            <a:xfrm>
              <a:off x="777447" y="1610215"/>
              <a:ext cx="198900" cy="198900"/>
            </a:xfrm>
            <a:prstGeom prst="ellipse">
              <a:avLst/>
            </a:prstGeom>
            <a:solidFill>
              <a:srgbClr val="F5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 name="Google Shape;134;p24"/>
          <p:cNvSpPr txBox="1"/>
          <p:nvPr/>
        </p:nvSpPr>
        <p:spPr>
          <a:xfrm>
            <a:off x="285275" y="952250"/>
            <a:ext cx="1566900" cy="906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600">
                <a:solidFill>
                  <a:schemeClr val="lt1"/>
                </a:solidFill>
              </a:rPr>
              <a:t>PRD + ERD</a:t>
            </a:r>
            <a:endParaRPr sz="1600">
              <a:solidFill>
                <a:schemeClr val="lt1"/>
              </a:solidFill>
            </a:endParaRPr>
          </a:p>
          <a:p>
            <a:pPr indent="0" lvl="0" marL="0" rtl="0" algn="l">
              <a:lnSpc>
                <a:spcPct val="100000"/>
              </a:lnSpc>
              <a:spcBef>
                <a:spcPts val="0"/>
              </a:spcBef>
              <a:spcAft>
                <a:spcPts val="0"/>
              </a:spcAft>
              <a:buNone/>
            </a:pPr>
            <a:r>
              <a:rPr lang="en-GB" sz="1600">
                <a:solidFill>
                  <a:schemeClr val="lt1"/>
                </a:solidFill>
              </a:rPr>
              <a:t>Elementary UI Development</a:t>
            </a:r>
            <a:endParaRPr sz="1600">
              <a:solidFill>
                <a:schemeClr val="lt1"/>
              </a:solidFill>
            </a:endParaRPr>
          </a:p>
        </p:txBody>
      </p:sp>
      <p:sp>
        <p:nvSpPr>
          <p:cNvPr id="135" name="Google Shape;135;p24"/>
          <p:cNvSpPr/>
          <p:nvPr/>
        </p:nvSpPr>
        <p:spPr>
          <a:xfrm>
            <a:off x="1817054" y="2580000"/>
            <a:ext cx="2051100" cy="745500"/>
          </a:xfrm>
          <a:prstGeom prst="chevron">
            <a:avLst>
              <a:gd fmla="val 50000" name="adj"/>
            </a:avLst>
          </a:prstGeom>
          <a:solidFill>
            <a:schemeClr val="dk2"/>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6" name="Google Shape;136;p24"/>
          <p:cNvSpPr txBox="1"/>
          <p:nvPr/>
        </p:nvSpPr>
        <p:spPr>
          <a:xfrm>
            <a:off x="2126317" y="2717550"/>
            <a:ext cx="1315500" cy="47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rgbClr val="FFFFFF"/>
                </a:solidFill>
                <a:latin typeface="Old Standard TT"/>
                <a:ea typeface="Old Standard TT"/>
                <a:cs typeface="Old Standard TT"/>
                <a:sym typeface="Old Standard TT"/>
              </a:rPr>
              <a:t>    Jan</a:t>
            </a:r>
            <a:endParaRPr sz="1800">
              <a:solidFill>
                <a:srgbClr val="FFFFFF"/>
              </a:solidFill>
              <a:latin typeface="Old Standard TT"/>
              <a:ea typeface="Old Standard TT"/>
              <a:cs typeface="Old Standard TT"/>
              <a:sym typeface="Old Standard TT"/>
            </a:endParaRPr>
          </a:p>
        </p:txBody>
      </p:sp>
      <p:grpSp>
        <p:nvGrpSpPr>
          <p:cNvPr id="137" name="Google Shape;137;p24"/>
          <p:cNvGrpSpPr/>
          <p:nvPr/>
        </p:nvGrpSpPr>
        <p:grpSpPr>
          <a:xfrm>
            <a:off x="2266282" y="3319958"/>
            <a:ext cx="198900" cy="593656"/>
            <a:chOff x="2223534" y="2938958"/>
            <a:chExt cx="198900" cy="593656"/>
          </a:xfrm>
        </p:grpSpPr>
        <p:cxnSp>
          <p:nvCxnSpPr>
            <p:cNvPr id="138" name="Google Shape;138;p24"/>
            <p:cNvCxnSpPr/>
            <p:nvPr/>
          </p:nvCxnSpPr>
          <p:spPr>
            <a:xfrm rot="10800000">
              <a:off x="2322997" y="2938958"/>
              <a:ext cx="0" cy="554700"/>
            </a:xfrm>
            <a:prstGeom prst="straightConnector1">
              <a:avLst/>
            </a:prstGeom>
            <a:noFill/>
            <a:ln cap="flat" cmpd="sng" w="9525">
              <a:solidFill>
                <a:srgbClr val="00695C"/>
              </a:solidFill>
              <a:prstDash val="solid"/>
              <a:round/>
              <a:headEnd len="sm" w="sm" type="none"/>
              <a:tailEnd len="sm" w="sm" type="none"/>
            </a:ln>
          </p:spPr>
        </p:cxnSp>
        <p:sp>
          <p:nvSpPr>
            <p:cNvPr id="139" name="Google Shape;139;p24"/>
            <p:cNvSpPr/>
            <p:nvPr/>
          </p:nvSpPr>
          <p:spPr>
            <a:xfrm flipH="1" rot="10800000">
              <a:off x="2223534" y="3333714"/>
              <a:ext cx="198900" cy="198900"/>
            </a:xfrm>
            <a:prstGeom prst="ellipse">
              <a:avLst/>
            </a:prstGeom>
            <a:solidFill>
              <a:srgbClr val="F5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 name="Google Shape;140;p24"/>
          <p:cNvSpPr txBox="1"/>
          <p:nvPr/>
        </p:nvSpPr>
        <p:spPr>
          <a:xfrm>
            <a:off x="1524525" y="3913625"/>
            <a:ext cx="1682400" cy="47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600">
                <a:solidFill>
                  <a:schemeClr val="lt1"/>
                </a:solidFill>
              </a:rPr>
              <a:t>UI Development</a:t>
            </a:r>
            <a:endParaRPr sz="1600">
              <a:solidFill>
                <a:schemeClr val="lt1"/>
              </a:solidFill>
            </a:endParaRPr>
          </a:p>
        </p:txBody>
      </p:sp>
      <p:sp>
        <p:nvSpPr>
          <p:cNvPr id="141" name="Google Shape;141;p24"/>
          <p:cNvSpPr/>
          <p:nvPr/>
        </p:nvSpPr>
        <p:spPr>
          <a:xfrm>
            <a:off x="3471973" y="2580000"/>
            <a:ext cx="2051100" cy="745500"/>
          </a:xfrm>
          <a:prstGeom prst="chevron">
            <a:avLst>
              <a:gd fmla="val 50000" name="adj"/>
            </a:avLst>
          </a:prstGeom>
          <a:solidFill>
            <a:schemeClr val="dk2"/>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2" name="Google Shape;142;p24"/>
          <p:cNvSpPr txBox="1"/>
          <p:nvPr/>
        </p:nvSpPr>
        <p:spPr>
          <a:xfrm>
            <a:off x="3767755" y="2717550"/>
            <a:ext cx="1315500" cy="47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rgbClr val="FFFFFF"/>
                </a:solidFill>
                <a:latin typeface="Old Standard TT"/>
                <a:ea typeface="Old Standard TT"/>
                <a:cs typeface="Old Standard TT"/>
                <a:sym typeface="Old Standard TT"/>
              </a:rPr>
              <a:t>Feb</a:t>
            </a:r>
            <a:endParaRPr sz="1800">
              <a:solidFill>
                <a:srgbClr val="FFFFFF"/>
              </a:solidFill>
              <a:latin typeface="Old Standard TT"/>
              <a:ea typeface="Old Standard TT"/>
              <a:cs typeface="Old Standard TT"/>
              <a:sym typeface="Old Standard TT"/>
            </a:endParaRPr>
          </a:p>
        </p:txBody>
      </p:sp>
      <p:grpSp>
        <p:nvGrpSpPr>
          <p:cNvPr id="143" name="Google Shape;143;p24"/>
          <p:cNvGrpSpPr/>
          <p:nvPr/>
        </p:nvGrpSpPr>
        <p:grpSpPr>
          <a:xfrm>
            <a:off x="4058732" y="1991215"/>
            <a:ext cx="198900" cy="593656"/>
            <a:chOff x="3918084" y="1610215"/>
            <a:chExt cx="198900" cy="593656"/>
          </a:xfrm>
        </p:grpSpPr>
        <p:cxnSp>
          <p:nvCxnSpPr>
            <p:cNvPr id="144" name="Google Shape;144;p24"/>
            <p:cNvCxnSpPr/>
            <p:nvPr/>
          </p:nvCxnSpPr>
          <p:spPr>
            <a:xfrm>
              <a:off x="4017546" y="1649171"/>
              <a:ext cx="0" cy="554700"/>
            </a:xfrm>
            <a:prstGeom prst="straightConnector1">
              <a:avLst/>
            </a:prstGeom>
            <a:noFill/>
            <a:ln cap="flat" cmpd="sng" w="9525">
              <a:solidFill>
                <a:srgbClr val="00695C"/>
              </a:solidFill>
              <a:prstDash val="solid"/>
              <a:round/>
              <a:headEnd len="sm" w="sm" type="none"/>
              <a:tailEnd len="sm" w="sm" type="none"/>
            </a:ln>
          </p:spPr>
        </p:cxnSp>
        <p:sp>
          <p:nvSpPr>
            <p:cNvPr id="145" name="Google Shape;145;p24"/>
            <p:cNvSpPr/>
            <p:nvPr/>
          </p:nvSpPr>
          <p:spPr>
            <a:xfrm>
              <a:off x="3918084" y="1610215"/>
              <a:ext cx="198900" cy="198900"/>
            </a:xfrm>
            <a:prstGeom prst="ellipse">
              <a:avLst/>
            </a:prstGeom>
            <a:solidFill>
              <a:srgbClr val="F5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 name="Google Shape;146;p24"/>
          <p:cNvSpPr txBox="1"/>
          <p:nvPr/>
        </p:nvSpPr>
        <p:spPr>
          <a:xfrm>
            <a:off x="3036775" y="1388150"/>
            <a:ext cx="2242800" cy="47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600">
                <a:solidFill>
                  <a:schemeClr val="lt1"/>
                </a:solidFill>
              </a:rPr>
              <a:t>Backend Development</a:t>
            </a:r>
            <a:endParaRPr sz="1600">
              <a:solidFill>
                <a:schemeClr val="lt1"/>
              </a:solidFill>
            </a:endParaRPr>
          </a:p>
        </p:txBody>
      </p:sp>
      <p:sp>
        <p:nvSpPr>
          <p:cNvPr id="147" name="Google Shape;147;p24"/>
          <p:cNvSpPr/>
          <p:nvPr/>
        </p:nvSpPr>
        <p:spPr>
          <a:xfrm>
            <a:off x="5126893" y="2580000"/>
            <a:ext cx="2051100" cy="745500"/>
          </a:xfrm>
          <a:prstGeom prst="chevron">
            <a:avLst>
              <a:gd fmla="val 50000" name="adj"/>
            </a:avLst>
          </a:prstGeom>
          <a:solidFill>
            <a:schemeClr val="dk2"/>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8" name="Google Shape;148;p24"/>
          <p:cNvSpPr txBox="1"/>
          <p:nvPr/>
        </p:nvSpPr>
        <p:spPr>
          <a:xfrm>
            <a:off x="5416699" y="2717550"/>
            <a:ext cx="1315500" cy="47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rgbClr val="FFFFFF"/>
                </a:solidFill>
                <a:latin typeface="Old Standard TT"/>
                <a:ea typeface="Old Standard TT"/>
                <a:cs typeface="Old Standard TT"/>
                <a:sym typeface="Old Standard TT"/>
              </a:rPr>
              <a:t>      Mar</a:t>
            </a:r>
            <a:endParaRPr sz="1800">
              <a:solidFill>
                <a:srgbClr val="FFFFFF"/>
              </a:solidFill>
              <a:latin typeface="Old Standard TT"/>
              <a:ea typeface="Old Standard TT"/>
              <a:cs typeface="Old Standard TT"/>
              <a:sym typeface="Old Standard TT"/>
            </a:endParaRPr>
          </a:p>
        </p:txBody>
      </p:sp>
      <p:grpSp>
        <p:nvGrpSpPr>
          <p:cNvPr id="149" name="Google Shape;149;p24"/>
          <p:cNvGrpSpPr/>
          <p:nvPr/>
        </p:nvGrpSpPr>
        <p:grpSpPr>
          <a:xfrm>
            <a:off x="5973070" y="3319958"/>
            <a:ext cx="198900" cy="593656"/>
            <a:chOff x="5958946" y="2938958"/>
            <a:chExt cx="198900" cy="593656"/>
          </a:xfrm>
        </p:grpSpPr>
        <p:cxnSp>
          <p:nvCxnSpPr>
            <p:cNvPr id="150" name="Google Shape;150;p24"/>
            <p:cNvCxnSpPr/>
            <p:nvPr/>
          </p:nvCxnSpPr>
          <p:spPr>
            <a:xfrm rot="10800000">
              <a:off x="6058409" y="2938958"/>
              <a:ext cx="0" cy="554700"/>
            </a:xfrm>
            <a:prstGeom prst="straightConnector1">
              <a:avLst/>
            </a:prstGeom>
            <a:noFill/>
            <a:ln cap="flat" cmpd="sng" w="9525">
              <a:solidFill>
                <a:srgbClr val="00695C"/>
              </a:solidFill>
              <a:prstDash val="solid"/>
              <a:round/>
              <a:headEnd len="sm" w="sm" type="none"/>
              <a:tailEnd len="sm" w="sm" type="none"/>
            </a:ln>
          </p:spPr>
        </p:cxnSp>
        <p:sp>
          <p:nvSpPr>
            <p:cNvPr id="151" name="Google Shape;151;p24"/>
            <p:cNvSpPr/>
            <p:nvPr/>
          </p:nvSpPr>
          <p:spPr>
            <a:xfrm flipH="1" rot="10800000">
              <a:off x="5958946" y="3333714"/>
              <a:ext cx="198900" cy="198900"/>
            </a:xfrm>
            <a:prstGeom prst="ellipse">
              <a:avLst/>
            </a:prstGeom>
            <a:solidFill>
              <a:srgbClr val="F5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 name="Google Shape;152;p24"/>
          <p:cNvSpPr txBox="1"/>
          <p:nvPr/>
        </p:nvSpPr>
        <p:spPr>
          <a:xfrm>
            <a:off x="4953050" y="3913625"/>
            <a:ext cx="2242800" cy="47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600">
                <a:solidFill>
                  <a:schemeClr val="lt1"/>
                </a:solidFill>
              </a:rPr>
              <a:t>Backend Development</a:t>
            </a:r>
            <a:endParaRPr sz="1300">
              <a:solidFill>
                <a:srgbClr val="000000"/>
              </a:solidFill>
              <a:latin typeface="Old Standard TT"/>
              <a:ea typeface="Old Standard TT"/>
              <a:cs typeface="Old Standard TT"/>
              <a:sym typeface="Old Standard TT"/>
            </a:endParaRPr>
          </a:p>
        </p:txBody>
      </p:sp>
      <p:sp>
        <p:nvSpPr>
          <p:cNvPr id="153" name="Google Shape;153;p24"/>
          <p:cNvSpPr/>
          <p:nvPr/>
        </p:nvSpPr>
        <p:spPr>
          <a:xfrm>
            <a:off x="6781813" y="2580000"/>
            <a:ext cx="2051100" cy="745500"/>
          </a:xfrm>
          <a:prstGeom prst="chevron">
            <a:avLst>
              <a:gd fmla="val 50000" name="adj"/>
            </a:avLst>
          </a:prstGeom>
          <a:solidFill>
            <a:schemeClr val="dk2"/>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4" name="Google Shape;154;p24"/>
          <p:cNvSpPr txBox="1"/>
          <p:nvPr/>
        </p:nvSpPr>
        <p:spPr>
          <a:xfrm>
            <a:off x="7111512" y="2717550"/>
            <a:ext cx="1315500" cy="47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rgbClr val="FFFFFF"/>
                </a:solidFill>
                <a:latin typeface="Old Standard TT"/>
                <a:ea typeface="Old Standard TT"/>
                <a:cs typeface="Old Standard TT"/>
                <a:sym typeface="Old Standard TT"/>
              </a:rPr>
              <a:t>Apr-May</a:t>
            </a:r>
            <a:endParaRPr sz="1800">
              <a:solidFill>
                <a:srgbClr val="FFFFFF"/>
              </a:solidFill>
              <a:latin typeface="Old Standard TT"/>
              <a:ea typeface="Old Standard TT"/>
              <a:cs typeface="Old Standard TT"/>
              <a:sym typeface="Old Standard TT"/>
            </a:endParaRPr>
          </a:p>
        </p:txBody>
      </p:sp>
      <p:grpSp>
        <p:nvGrpSpPr>
          <p:cNvPr id="155" name="Google Shape;155;p24"/>
          <p:cNvGrpSpPr/>
          <p:nvPr/>
        </p:nvGrpSpPr>
        <p:grpSpPr>
          <a:xfrm>
            <a:off x="7669807" y="1991215"/>
            <a:ext cx="198900" cy="593656"/>
            <a:chOff x="3918084" y="1610215"/>
            <a:chExt cx="198900" cy="593656"/>
          </a:xfrm>
        </p:grpSpPr>
        <p:cxnSp>
          <p:nvCxnSpPr>
            <p:cNvPr id="156" name="Google Shape;156;p24"/>
            <p:cNvCxnSpPr/>
            <p:nvPr/>
          </p:nvCxnSpPr>
          <p:spPr>
            <a:xfrm>
              <a:off x="4017546" y="1649171"/>
              <a:ext cx="0" cy="554700"/>
            </a:xfrm>
            <a:prstGeom prst="straightConnector1">
              <a:avLst/>
            </a:prstGeom>
            <a:noFill/>
            <a:ln cap="flat" cmpd="sng" w="9525">
              <a:solidFill>
                <a:srgbClr val="00695C"/>
              </a:solidFill>
              <a:prstDash val="solid"/>
              <a:round/>
              <a:headEnd len="sm" w="sm" type="none"/>
              <a:tailEnd len="sm" w="sm" type="none"/>
            </a:ln>
          </p:spPr>
        </p:cxnSp>
        <p:sp>
          <p:nvSpPr>
            <p:cNvPr id="157" name="Google Shape;157;p24"/>
            <p:cNvSpPr/>
            <p:nvPr/>
          </p:nvSpPr>
          <p:spPr>
            <a:xfrm>
              <a:off x="3918084" y="1610215"/>
              <a:ext cx="198900" cy="198900"/>
            </a:xfrm>
            <a:prstGeom prst="ellipse">
              <a:avLst/>
            </a:prstGeom>
            <a:solidFill>
              <a:srgbClr val="F5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 name="Google Shape;158;p24"/>
          <p:cNvSpPr txBox="1"/>
          <p:nvPr/>
        </p:nvSpPr>
        <p:spPr>
          <a:xfrm>
            <a:off x="6647850" y="1388150"/>
            <a:ext cx="2242800" cy="47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600">
                <a:solidFill>
                  <a:schemeClr val="lt1"/>
                </a:solidFill>
              </a:rPr>
              <a:t>Testing + Deployment</a:t>
            </a:r>
            <a:endParaRPr sz="1800">
              <a:solidFill>
                <a:schemeClr val="lt1"/>
              </a:solidFill>
            </a:endParaRPr>
          </a:p>
        </p:txBody>
      </p:sp>
      <p:sp>
        <p:nvSpPr>
          <p:cNvPr id="159" name="Google Shape;159;p24"/>
          <p:cNvSpPr txBox="1"/>
          <p:nvPr/>
        </p:nvSpPr>
        <p:spPr>
          <a:xfrm>
            <a:off x="340925" y="178500"/>
            <a:ext cx="3822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chemeClr val="lt1"/>
                </a:solidFill>
              </a:rPr>
              <a:t>ACTION PLAN</a:t>
            </a:r>
            <a:endParaRPr b="1" sz="24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5"/>
          <p:cNvSpPr txBox="1"/>
          <p:nvPr>
            <p:ph type="title"/>
          </p:nvPr>
        </p:nvSpPr>
        <p:spPr>
          <a:xfrm>
            <a:off x="554150" y="0"/>
            <a:ext cx="6375900" cy="127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GB" sz="3000">
                <a:latin typeface="Arial"/>
                <a:ea typeface="Arial"/>
                <a:cs typeface="Arial"/>
                <a:sym typeface="Arial"/>
              </a:rPr>
              <a:t>TECHNOLOGY USED</a:t>
            </a:r>
            <a:endParaRPr sz="3000">
              <a:latin typeface="Arial"/>
              <a:ea typeface="Arial"/>
              <a:cs typeface="Arial"/>
              <a:sym typeface="Arial"/>
            </a:endParaRPr>
          </a:p>
        </p:txBody>
      </p:sp>
      <p:sp>
        <p:nvSpPr>
          <p:cNvPr id="165" name="Google Shape;165;p25"/>
          <p:cNvSpPr txBox="1"/>
          <p:nvPr>
            <p:ph idx="1" type="body"/>
          </p:nvPr>
        </p:nvSpPr>
        <p:spPr>
          <a:xfrm>
            <a:off x="554150" y="1584425"/>
            <a:ext cx="7410300" cy="3180900"/>
          </a:xfrm>
          <a:prstGeom prst="rect">
            <a:avLst/>
          </a:prstGeom>
        </p:spPr>
        <p:txBody>
          <a:bodyPr anchorCtr="0" anchor="t" bIns="91425" lIns="91425" spcFirstLastPara="1" rIns="91425" wrap="square" tIns="91425">
            <a:normAutofit/>
          </a:bodyPr>
          <a:lstStyle/>
          <a:p>
            <a:pPr indent="-330200" lvl="0" marL="457200" rtl="0" algn="just">
              <a:lnSpc>
                <a:spcPct val="105000"/>
              </a:lnSpc>
              <a:spcBef>
                <a:spcPts val="0"/>
              </a:spcBef>
              <a:spcAft>
                <a:spcPts val="0"/>
              </a:spcAft>
              <a:buSzPts val="1600"/>
              <a:buFont typeface="Arial"/>
              <a:buChar char="●"/>
            </a:pPr>
            <a:r>
              <a:rPr lang="en-GB" sz="1600">
                <a:latin typeface="Arial"/>
                <a:ea typeface="Arial"/>
                <a:cs typeface="Arial"/>
                <a:sym typeface="Arial"/>
              </a:rPr>
              <a:t>GUI Frontend- HTML/CSS, Bootstrap, JavaScript</a:t>
            </a:r>
            <a:endParaRPr sz="1600">
              <a:latin typeface="Arial"/>
              <a:ea typeface="Arial"/>
              <a:cs typeface="Arial"/>
              <a:sym typeface="Arial"/>
            </a:endParaRPr>
          </a:p>
          <a:p>
            <a:pPr indent="-330200" lvl="0" marL="457200" rtl="0" algn="just">
              <a:lnSpc>
                <a:spcPct val="105000"/>
              </a:lnSpc>
              <a:spcBef>
                <a:spcPts val="0"/>
              </a:spcBef>
              <a:spcAft>
                <a:spcPts val="0"/>
              </a:spcAft>
              <a:buSzPts val="1600"/>
              <a:buFont typeface="Arial"/>
              <a:buChar char="●"/>
            </a:pPr>
            <a:r>
              <a:rPr lang="en-GB" sz="1600">
                <a:latin typeface="Arial"/>
                <a:ea typeface="Arial"/>
                <a:cs typeface="Arial"/>
                <a:sym typeface="Arial"/>
              </a:rPr>
              <a:t>Backend- NodeJS, ExpressJS</a:t>
            </a:r>
            <a:endParaRPr sz="1600">
              <a:latin typeface="Arial"/>
              <a:ea typeface="Arial"/>
              <a:cs typeface="Arial"/>
              <a:sym typeface="Arial"/>
            </a:endParaRPr>
          </a:p>
          <a:p>
            <a:pPr indent="-330200" lvl="0" marL="457200" rtl="0" algn="just">
              <a:lnSpc>
                <a:spcPct val="105000"/>
              </a:lnSpc>
              <a:spcBef>
                <a:spcPts val="0"/>
              </a:spcBef>
              <a:spcAft>
                <a:spcPts val="0"/>
              </a:spcAft>
              <a:buSzPts val="1600"/>
              <a:buFont typeface="Arial"/>
              <a:buChar char="●"/>
            </a:pPr>
            <a:r>
              <a:rPr lang="en-GB" sz="1600">
                <a:latin typeface="Arial"/>
                <a:ea typeface="Arial"/>
                <a:cs typeface="Arial"/>
                <a:sym typeface="Arial"/>
              </a:rPr>
              <a:t>IDE-  Visual Studio Code</a:t>
            </a:r>
            <a:endParaRPr sz="1600">
              <a:latin typeface="Arial"/>
              <a:ea typeface="Arial"/>
              <a:cs typeface="Arial"/>
              <a:sym typeface="Arial"/>
            </a:endParaRPr>
          </a:p>
          <a:p>
            <a:pPr indent="-330200" lvl="0" marL="457200" rtl="0" algn="just">
              <a:lnSpc>
                <a:spcPct val="105000"/>
              </a:lnSpc>
              <a:spcBef>
                <a:spcPts val="0"/>
              </a:spcBef>
              <a:spcAft>
                <a:spcPts val="0"/>
              </a:spcAft>
              <a:buSzPts val="1600"/>
              <a:buFont typeface="Arial"/>
              <a:buChar char="●"/>
            </a:pPr>
            <a:r>
              <a:rPr lang="en-GB" sz="1600">
                <a:latin typeface="Arial"/>
                <a:ea typeface="Arial"/>
                <a:cs typeface="Arial"/>
                <a:sym typeface="Arial"/>
              </a:rPr>
              <a:t>Database- MongoDB Atlas</a:t>
            </a:r>
            <a:endParaRPr sz="1600">
              <a:latin typeface="Arial"/>
              <a:ea typeface="Arial"/>
              <a:cs typeface="Arial"/>
              <a:sym typeface="Arial"/>
            </a:endParaRPr>
          </a:p>
          <a:p>
            <a:pPr indent="-330200" lvl="0" marL="457200" rtl="0" algn="just">
              <a:lnSpc>
                <a:spcPct val="105000"/>
              </a:lnSpc>
              <a:spcBef>
                <a:spcPts val="0"/>
              </a:spcBef>
              <a:spcAft>
                <a:spcPts val="0"/>
              </a:spcAft>
              <a:buSzPts val="1600"/>
              <a:buFont typeface="Arial"/>
              <a:buChar char="●"/>
            </a:pPr>
            <a:r>
              <a:rPr lang="en-GB" sz="1600">
                <a:latin typeface="Arial"/>
                <a:ea typeface="Arial"/>
                <a:cs typeface="Arial"/>
                <a:sym typeface="Arial"/>
              </a:rPr>
              <a:t>API Usage- Google Open Source APIs</a:t>
            </a:r>
            <a:endParaRPr sz="1600">
              <a:latin typeface="Arial"/>
              <a:ea typeface="Arial"/>
              <a:cs typeface="Arial"/>
              <a:sym typeface="Arial"/>
            </a:endParaRPr>
          </a:p>
          <a:p>
            <a:pPr indent="-330200" lvl="0" marL="457200" rtl="0" algn="just">
              <a:lnSpc>
                <a:spcPct val="105000"/>
              </a:lnSpc>
              <a:spcBef>
                <a:spcPts val="0"/>
              </a:spcBef>
              <a:spcAft>
                <a:spcPts val="0"/>
              </a:spcAft>
              <a:buSzPts val="1600"/>
              <a:buFont typeface="Arial"/>
              <a:buChar char="●"/>
            </a:pPr>
            <a:r>
              <a:rPr lang="en-GB" sz="1600">
                <a:latin typeface="Arial"/>
                <a:ea typeface="Arial"/>
                <a:cs typeface="Arial"/>
                <a:sym typeface="Arial"/>
              </a:rPr>
              <a:t>Version Control System-  Github, Git Bash</a:t>
            </a:r>
            <a:endParaRPr sz="1600">
              <a:latin typeface="Arial"/>
              <a:ea typeface="Arial"/>
              <a:cs typeface="Arial"/>
              <a:sym typeface="Arial"/>
            </a:endParaRPr>
          </a:p>
          <a:p>
            <a:pPr indent="-330200" lvl="0" marL="457200" rtl="0" algn="just">
              <a:lnSpc>
                <a:spcPct val="105000"/>
              </a:lnSpc>
              <a:spcBef>
                <a:spcPts val="0"/>
              </a:spcBef>
              <a:spcAft>
                <a:spcPts val="0"/>
              </a:spcAft>
              <a:buSzPts val="1600"/>
              <a:buFont typeface="Arial"/>
              <a:buChar char="●"/>
            </a:pPr>
            <a:r>
              <a:rPr lang="en-GB" sz="1600">
                <a:latin typeface="Arial"/>
                <a:ea typeface="Arial"/>
                <a:cs typeface="Arial"/>
                <a:sym typeface="Arial"/>
              </a:rPr>
              <a:t>Deployment- Heroku</a:t>
            </a:r>
            <a:endParaRPr sz="1600">
              <a:latin typeface="Arial"/>
              <a:ea typeface="Arial"/>
              <a:cs typeface="Arial"/>
              <a:sym typeface="Arial"/>
            </a:endParaRPr>
          </a:p>
          <a:p>
            <a:pPr indent="-330200" lvl="0" marL="457200" rtl="0" algn="just">
              <a:lnSpc>
                <a:spcPct val="105000"/>
              </a:lnSpc>
              <a:spcBef>
                <a:spcPts val="0"/>
              </a:spcBef>
              <a:spcAft>
                <a:spcPts val="0"/>
              </a:spcAft>
              <a:buSzPts val="1600"/>
              <a:buFont typeface="Arial"/>
              <a:buChar char="●"/>
            </a:pPr>
            <a:r>
              <a:rPr lang="en-GB" sz="1600">
                <a:latin typeface="Arial"/>
                <a:ea typeface="Arial"/>
                <a:cs typeface="Arial"/>
                <a:sym typeface="Arial"/>
              </a:rPr>
              <a:t>Other Tools- Jest, Postman, Nodemailer, MongoDB Compass, Joi</a:t>
            </a:r>
            <a:endParaRPr sz="1600">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69" name="Shape 169"/>
        <p:cNvGrpSpPr/>
        <p:nvPr/>
      </p:nvGrpSpPr>
      <p:grpSpPr>
        <a:xfrm>
          <a:off x="0" y="0"/>
          <a:ext cx="0" cy="0"/>
          <a:chOff x="0" y="0"/>
          <a:chExt cx="0" cy="0"/>
        </a:xfrm>
      </p:grpSpPr>
      <p:sp>
        <p:nvSpPr>
          <p:cNvPr id="170" name="Google Shape;170;p26"/>
          <p:cNvSpPr txBox="1"/>
          <p:nvPr>
            <p:ph type="title"/>
          </p:nvPr>
        </p:nvSpPr>
        <p:spPr>
          <a:xfrm>
            <a:off x="627950" y="389000"/>
            <a:ext cx="2397600" cy="736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GB" sz="3000">
                <a:solidFill>
                  <a:schemeClr val="dk1"/>
                </a:solidFill>
                <a:latin typeface="Arial"/>
                <a:ea typeface="Arial"/>
                <a:cs typeface="Arial"/>
                <a:sym typeface="Arial"/>
              </a:rPr>
              <a:t>Snapshots</a:t>
            </a:r>
            <a:endParaRPr b="1" sz="3000">
              <a:solidFill>
                <a:schemeClr val="dk1"/>
              </a:solidFill>
              <a:latin typeface="Arial"/>
              <a:ea typeface="Arial"/>
              <a:cs typeface="Arial"/>
              <a:sym typeface="Arial"/>
            </a:endParaRPr>
          </a:p>
        </p:txBody>
      </p:sp>
      <p:pic>
        <p:nvPicPr>
          <p:cNvPr id="171" name="Google Shape;171;p26"/>
          <p:cNvPicPr preferRelativeResize="0"/>
          <p:nvPr/>
        </p:nvPicPr>
        <p:blipFill rotWithShape="1">
          <a:blip r:embed="rId3">
            <a:alphaModFix/>
          </a:blip>
          <a:srcRect b="6800" l="0" r="0" t="8295"/>
          <a:stretch/>
        </p:blipFill>
        <p:spPr>
          <a:xfrm>
            <a:off x="554150" y="1335725"/>
            <a:ext cx="7781725" cy="3313750"/>
          </a:xfrm>
          <a:prstGeom prst="rect">
            <a:avLst/>
          </a:prstGeom>
          <a:noFill/>
          <a:ln>
            <a:noFill/>
          </a:ln>
        </p:spPr>
      </p:pic>
      <p:sp>
        <p:nvSpPr>
          <p:cNvPr id="172" name="Google Shape;172;p26"/>
          <p:cNvSpPr txBox="1"/>
          <p:nvPr/>
        </p:nvSpPr>
        <p:spPr>
          <a:xfrm>
            <a:off x="557500" y="4655825"/>
            <a:ext cx="7781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GB" sz="1000"/>
              <a:t>Figure 1. Sign in Screen</a:t>
            </a:r>
            <a:endParaRPr i="1" sz="1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76" name="Shape 176"/>
        <p:cNvGrpSpPr/>
        <p:nvPr/>
      </p:nvGrpSpPr>
      <p:grpSpPr>
        <a:xfrm>
          <a:off x="0" y="0"/>
          <a:ext cx="0" cy="0"/>
          <a:chOff x="0" y="0"/>
          <a:chExt cx="0" cy="0"/>
        </a:xfrm>
      </p:grpSpPr>
      <p:sp>
        <p:nvSpPr>
          <p:cNvPr id="177" name="Google Shape;177;p27"/>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pic>
        <p:nvPicPr>
          <p:cNvPr id="178" name="Google Shape;178;p27"/>
          <p:cNvPicPr preferRelativeResize="0"/>
          <p:nvPr/>
        </p:nvPicPr>
        <p:blipFill rotWithShape="1">
          <a:blip r:embed="rId3">
            <a:alphaModFix/>
          </a:blip>
          <a:srcRect b="4203" l="0" r="0" t="8223"/>
          <a:stretch/>
        </p:blipFill>
        <p:spPr>
          <a:xfrm>
            <a:off x="449525" y="402450"/>
            <a:ext cx="8290099" cy="4106149"/>
          </a:xfrm>
          <a:prstGeom prst="rect">
            <a:avLst/>
          </a:prstGeom>
          <a:noFill/>
          <a:ln>
            <a:noFill/>
          </a:ln>
        </p:spPr>
      </p:pic>
      <p:sp>
        <p:nvSpPr>
          <p:cNvPr id="179" name="Google Shape;179;p27"/>
          <p:cNvSpPr txBox="1"/>
          <p:nvPr/>
        </p:nvSpPr>
        <p:spPr>
          <a:xfrm>
            <a:off x="557500" y="4503425"/>
            <a:ext cx="7781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GB" sz="1000"/>
              <a:t>Figure 2. Sign up Screen</a:t>
            </a:r>
            <a:endParaRPr i="1" sz="1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83" name="Shape 183"/>
        <p:cNvGrpSpPr/>
        <p:nvPr/>
      </p:nvGrpSpPr>
      <p:grpSpPr>
        <a:xfrm>
          <a:off x="0" y="0"/>
          <a:ext cx="0" cy="0"/>
          <a:chOff x="0" y="0"/>
          <a:chExt cx="0" cy="0"/>
        </a:xfrm>
      </p:grpSpPr>
      <p:sp>
        <p:nvSpPr>
          <p:cNvPr id="184" name="Google Shape;184;p28"/>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pic>
        <p:nvPicPr>
          <p:cNvPr id="185" name="Google Shape;185;p28"/>
          <p:cNvPicPr preferRelativeResize="0"/>
          <p:nvPr/>
        </p:nvPicPr>
        <p:blipFill rotWithShape="1">
          <a:blip r:embed="rId3">
            <a:alphaModFix/>
          </a:blip>
          <a:srcRect b="3731" l="0" r="0" t="6782"/>
          <a:stretch/>
        </p:blipFill>
        <p:spPr>
          <a:xfrm>
            <a:off x="488788" y="193375"/>
            <a:ext cx="8166425" cy="4322275"/>
          </a:xfrm>
          <a:prstGeom prst="rect">
            <a:avLst/>
          </a:prstGeom>
          <a:noFill/>
          <a:ln>
            <a:noFill/>
          </a:ln>
        </p:spPr>
      </p:pic>
      <p:sp>
        <p:nvSpPr>
          <p:cNvPr id="186" name="Google Shape;186;p28"/>
          <p:cNvSpPr txBox="1"/>
          <p:nvPr/>
        </p:nvSpPr>
        <p:spPr>
          <a:xfrm>
            <a:off x="557500" y="4503425"/>
            <a:ext cx="7781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GB" sz="1000"/>
              <a:t>Figure 3. Google Authentication Screen while login and signup</a:t>
            </a:r>
            <a:endParaRPr i="1" sz="1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90" name="Shape 190"/>
        <p:cNvGrpSpPr/>
        <p:nvPr/>
      </p:nvGrpSpPr>
      <p:grpSpPr>
        <a:xfrm>
          <a:off x="0" y="0"/>
          <a:ext cx="0" cy="0"/>
          <a:chOff x="0" y="0"/>
          <a:chExt cx="0" cy="0"/>
        </a:xfrm>
      </p:grpSpPr>
      <p:sp>
        <p:nvSpPr>
          <p:cNvPr id="191" name="Google Shape;191;p29"/>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pic>
        <p:nvPicPr>
          <p:cNvPr id="192" name="Google Shape;192;p29"/>
          <p:cNvPicPr preferRelativeResize="0"/>
          <p:nvPr/>
        </p:nvPicPr>
        <p:blipFill rotWithShape="1">
          <a:blip r:embed="rId3">
            <a:alphaModFix/>
          </a:blip>
          <a:srcRect b="4155" l="0" r="0" t="7986"/>
          <a:stretch/>
        </p:blipFill>
        <p:spPr>
          <a:xfrm>
            <a:off x="354425" y="202025"/>
            <a:ext cx="8463001" cy="4339550"/>
          </a:xfrm>
          <a:prstGeom prst="rect">
            <a:avLst/>
          </a:prstGeom>
          <a:noFill/>
          <a:ln>
            <a:noFill/>
          </a:ln>
        </p:spPr>
      </p:pic>
      <p:sp>
        <p:nvSpPr>
          <p:cNvPr id="193" name="Google Shape;193;p29"/>
          <p:cNvSpPr txBox="1"/>
          <p:nvPr/>
        </p:nvSpPr>
        <p:spPr>
          <a:xfrm>
            <a:off x="557500" y="4503425"/>
            <a:ext cx="7781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GB" sz="1000"/>
              <a:t>Figure 4. Add form/placement cell info modal form screen</a:t>
            </a:r>
            <a:endParaRPr i="1" sz="1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97" name="Shape 197"/>
        <p:cNvGrpSpPr/>
        <p:nvPr/>
      </p:nvGrpSpPr>
      <p:grpSpPr>
        <a:xfrm>
          <a:off x="0" y="0"/>
          <a:ext cx="0" cy="0"/>
          <a:chOff x="0" y="0"/>
          <a:chExt cx="0" cy="0"/>
        </a:xfrm>
      </p:grpSpPr>
      <p:pic>
        <p:nvPicPr>
          <p:cNvPr id="198" name="Google Shape;198;p30"/>
          <p:cNvPicPr preferRelativeResize="0"/>
          <p:nvPr/>
        </p:nvPicPr>
        <p:blipFill rotWithShape="1">
          <a:blip r:embed="rId3">
            <a:alphaModFix/>
          </a:blip>
          <a:srcRect b="6373" l="0" r="0" t="8642"/>
          <a:stretch/>
        </p:blipFill>
        <p:spPr>
          <a:xfrm>
            <a:off x="330938" y="150150"/>
            <a:ext cx="8482126" cy="4393175"/>
          </a:xfrm>
          <a:prstGeom prst="rect">
            <a:avLst/>
          </a:prstGeom>
          <a:noFill/>
          <a:ln>
            <a:noFill/>
          </a:ln>
        </p:spPr>
      </p:pic>
      <p:sp>
        <p:nvSpPr>
          <p:cNvPr id="199" name="Google Shape;199;p30"/>
          <p:cNvSpPr txBox="1"/>
          <p:nvPr/>
        </p:nvSpPr>
        <p:spPr>
          <a:xfrm>
            <a:off x="557500" y="4503425"/>
            <a:ext cx="7781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GB" sz="1000"/>
              <a:t>Figure 5. Time table Screen</a:t>
            </a:r>
            <a:endParaRPr i="1" sz="1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03" name="Shape 203"/>
        <p:cNvGrpSpPr/>
        <p:nvPr/>
      </p:nvGrpSpPr>
      <p:grpSpPr>
        <a:xfrm>
          <a:off x="0" y="0"/>
          <a:ext cx="0" cy="0"/>
          <a:chOff x="0" y="0"/>
          <a:chExt cx="0" cy="0"/>
        </a:xfrm>
      </p:grpSpPr>
      <p:sp>
        <p:nvSpPr>
          <p:cNvPr id="204" name="Google Shape;204;p31"/>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pic>
        <p:nvPicPr>
          <p:cNvPr id="205" name="Google Shape;205;p31"/>
          <p:cNvPicPr preferRelativeResize="0"/>
          <p:nvPr/>
        </p:nvPicPr>
        <p:blipFill rotWithShape="1">
          <a:blip r:embed="rId3">
            <a:alphaModFix/>
          </a:blip>
          <a:srcRect b="6003" l="0" r="0" t="7863"/>
          <a:stretch/>
        </p:blipFill>
        <p:spPr>
          <a:xfrm>
            <a:off x="363075" y="202025"/>
            <a:ext cx="8454351" cy="4313625"/>
          </a:xfrm>
          <a:prstGeom prst="rect">
            <a:avLst/>
          </a:prstGeom>
          <a:noFill/>
          <a:ln>
            <a:noFill/>
          </a:ln>
        </p:spPr>
      </p:pic>
      <p:sp>
        <p:nvSpPr>
          <p:cNvPr id="206" name="Google Shape;206;p31"/>
          <p:cNvSpPr txBox="1"/>
          <p:nvPr/>
        </p:nvSpPr>
        <p:spPr>
          <a:xfrm>
            <a:off x="557500" y="4503425"/>
            <a:ext cx="7781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GB" sz="1000"/>
              <a:t>Figure 6. Add Class/Lab screen for faculty user role</a:t>
            </a:r>
            <a:endParaRPr i="1" sz="1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ph type="title"/>
          </p:nvPr>
        </p:nvSpPr>
        <p:spPr>
          <a:xfrm>
            <a:off x="549575" y="430625"/>
            <a:ext cx="43005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a:latin typeface="Arial"/>
                <a:ea typeface="Arial"/>
                <a:cs typeface="Arial"/>
                <a:sym typeface="Arial"/>
              </a:rPr>
              <a:t>INTRODUCTION</a:t>
            </a:r>
            <a:endParaRPr b="1">
              <a:latin typeface="Arial"/>
              <a:ea typeface="Arial"/>
              <a:cs typeface="Arial"/>
              <a:sym typeface="Arial"/>
            </a:endParaRPr>
          </a:p>
        </p:txBody>
      </p:sp>
      <p:sp>
        <p:nvSpPr>
          <p:cNvPr id="68" name="Google Shape;68;p14"/>
          <p:cNvSpPr txBox="1"/>
          <p:nvPr>
            <p:ph idx="4294967295" type="body"/>
          </p:nvPr>
        </p:nvSpPr>
        <p:spPr>
          <a:xfrm>
            <a:off x="549575" y="1297300"/>
            <a:ext cx="7061400" cy="3198600"/>
          </a:xfrm>
          <a:prstGeom prst="rect">
            <a:avLst/>
          </a:prstGeom>
        </p:spPr>
        <p:txBody>
          <a:bodyPr anchorCtr="0" anchor="t" bIns="91425" lIns="91425" spcFirstLastPara="1" rIns="91425" wrap="square" tIns="91425">
            <a:noAutofit/>
          </a:bodyPr>
          <a:lstStyle/>
          <a:p>
            <a:pPr indent="0" lvl="0" marL="0" rtl="0" algn="just">
              <a:lnSpc>
                <a:spcPct val="105000"/>
              </a:lnSpc>
              <a:spcBef>
                <a:spcPts val="0"/>
              </a:spcBef>
              <a:spcAft>
                <a:spcPts val="0"/>
              </a:spcAft>
              <a:buSzPts val="935"/>
              <a:buNone/>
            </a:pPr>
            <a:r>
              <a:rPr lang="en-GB" sz="1600">
                <a:latin typeface="Arial"/>
                <a:ea typeface="Arial"/>
                <a:cs typeface="Arial"/>
                <a:sym typeface="Arial"/>
              </a:rPr>
              <a:t>Today’s virtual classrooms are online spaces. A virtual classroom environment ensures human connection, a vital element of classroom teaching that video-on-demand courses don’t have and sorely miss. In a virtual classroom, teachers interact with students in real time, students can voice their questions and interact with peers similar to how they would in a regular classroom, albeit over the internet </a:t>
            </a:r>
            <a:r>
              <a:rPr lang="en-GB" sz="1600">
                <a:latin typeface="Arial"/>
                <a:ea typeface="Arial"/>
                <a:cs typeface="Arial"/>
                <a:sym typeface="Arial"/>
              </a:rPr>
              <a:t>[2,5]</a:t>
            </a:r>
            <a:r>
              <a:rPr lang="en-GB" sz="1600">
                <a:latin typeface="Arial"/>
                <a:ea typeface="Arial"/>
                <a:cs typeface="Arial"/>
                <a:sym typeface="Arial"/>
              </a:rPr>
              <a:t>.</a:t>
            </a:r>
            <a:endParaRPr sz="1600">
              <a:latin typeface="Arial"/>
              <a:ea typeface="Arial"/>
              <a:cs typeface="Arial"/>
              <a:sym typeface="Arial"/>
            </a:endParaRPr>
          </a:p>
          <a:p>
            <a:pPr indent="0" lvl="0" marL="0" rtl="0" algn="just">
              <a:lnSpc>
                <a:spcPct val="105000"/>
              </a:lnSpc>
              <a:spcBef>
                <a:spcPts val="1200"/>
              </a:spcBef>
              <a:spcAft>
                <a:spcPts val="1200"/>
              </a:spcAft>
              <a:buSzPts val="935"/>
              <a:buNone/>
            </a:pPr>
            <a:r>
              <a:rPr lang="en-GB" sz="1600">
                <a:latin typeface="Arial"/>
                <a:ea typeface="Arial"/>
                <a:cs typeface="Arial"/>
                <a:sym typeface="Arial"/>
              </a:rPr>
              <a:t>However, virtual classrooms also make use of pre-recorded components such as videos, presentations, and lecture slides to facilitate learning, much like offline classrooms do</a:t>
            </a:r>
            <a:r>
              <a:rPr lang="en-GB" sz="1800">
                <a:latin typeface="Arial"/>
                <a:ea typeface="Arial"/>
                <a:cs typeface="Arial"/>
                <a:sym typeface="Arial"/>
              </a:rPr>
              <a:t>.</a:t>
            </a:r>
            <a:endParaRPr sz="1800">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212" name="Google Shape;212;p32"/>
          <p:cNvPicPr preferRelativeResize="0"/>
          <p:nvPr/>
        </p:nvPicPr>
        <p:blipFill>
          <a:blip r:embed="rId3">
            <a:alphaModFix/>
          </a:blip>
          <a:stretch>
            <a:fillRect/>
          </a:stretch>
        </p:blipFill>
        <p:spPr>
          <a:xfrm>
            <a:off x="175250" y="107188"/>
            <a:ext cx="8793498" cy="4624326"/>
          </a:xfrm>
          <a:prstGeom prst="rect">
            <a:avLst/>
          </a:prstGeom>
          <a:noFill/>
          <a:ln>
            <a:noFill/>
          </a:ln>
        </p:spPr>
      </p:pic>
      <p:sp>
        <p:nvSpPr>
          <p:cNvPr id="213" name="Google Shape;213;p32"/>
          <p:cNvSpPr txBox="1"/>
          <p:nvPr/>
        </p:nvSpPr>
        <p:spPr>
          <a:xfrm>
            <a:off x="557500" y="4732025"/>
            <a:ext cx="7781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GB" sz="1000"/>
              <a:t>Figure 7. Assignment Screen (no assignment selected) for student user role</a:t>
            </a:r>
            <a:endParaRPr i="1" sz="1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219" name="Google Shape;219;p33"/>
          <p:cNvPicPr preferRelativeResize="0"/>
          <p:nvPr/>
        </p:nvPicPr>
        <p:blipFill>
          <a:blip r:embed="rId3">
            <a:alphaModFix/>
          </a:blip>
          <a:stretch>
            <a:fillRect/>
          </a:stretch>
        </p:blipFill>
        <p:spPr>
          <a:xfrm>
            <a:off x="114675" y="86225"/>
            <a:ext cx="8914652" cy="4666250"/>
          </a:xfrm>
          <a:prstGeom prst="rect">
            <a:avLst/>
          </a:prstGeom>
          <a:noFill/>
          <a:ln>
            <a:noFill/>
          </a:ln>
        </p:spPr>
      </p:pic>
      <p:sp>
        <p:nvSpPr>
          <p:cNvPr id="220" name="Google Shape;220;p33"/>
          <p:cNvSpPr txBox="1"/>
          <p:nvPr/>
        </p:nvSpPr>
        <p:spPr>
          <a:xfrm>
            <a:off x="557500" y="4732025"/>
            <a:ext cx="7781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GB" sz="1000"/>
              <a:t>Figure 8. Assignment Screen for Student User role</a:t>
            </a:r>
            <a:endParaRPr i="1" sz="1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226" name="Google Shape;226;p34"/>
          <p:cNvPicPr preferRelativeResize="0"/>
          <p:nvPr/>
        </p:nvPicPr>
        <p:blipFill>
          <a:blip r:embed="rId3">
            <a:alphaModFix/>
          </a:blip>
          <a:stretch>
            <a:fillRect/>
          </a:stretch>
        </p:blipFill>
        <p:spPr>
          <a:xfrm>
            <a:off x="158675" y="102787"/>
            <a:ext cx="8826650" cy="4633124"/>
          </a:xfrm>
          <a:prstGeom prst="rect">
            <a:avLst/>
          </a:prstGeom>
          <a:noFill/>
          <a:ln>
            <a:noFill/>
          </a:ln>
        </p:spPr>
      </p:pic>
      <p:sp>
        <p:nvSpPr>
          <p:cNvPr id="227" name="Google Shape;227;p34"/>
          <p:cNvSpPr txBox="1"/>
          <p:nvPr/>
        </p:nvSpPr>
        <p:spPr>
          <a:xfrm>
            <a:off x="557500" y="4732025"/>
            <a:ext cx="7781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GB" sz="1000"/>
              <a:t>Figure 9. Assignment Screen for Faculty User role</a:t>
            </a:r>
            <a:endParaRPr i="1" sz="1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233" name="Google Shape;233;p35"/>
          <p:cNvPicPr preferRelativeResize="0"/>
          <p:nvPr/>
        </p:nvPicPr>
        <p:blipFill>
          <a:blip r:embed="rId3">
            <a:alphaModFix/>
          </a:blip>
          <a:stretch>
            <a:fillRect/>
          </a:stretch>
        </p:blipFill>
        <p:spPr>
          <a:xfrm>
            <a:off x="225013" y="133362"/>
            <a:ext cx="8693975" cy="4571975"/>
          </a:xfrm>
          <a:prstGeom prst="rect">
            <a:avLst/>
          </a:prstGeom>
          <a:noFill/>
          <a:ln>
            <a:noFill/>
          </a:ln>
        </p:spPr>
      </p:pic>
      <p:sp>
        <p:nvSpPr>
          <p:cNvPr id="234" name="Google Shape;234;p35"/>
          <p:cNvSpPr txBox="1"/>
          <p:nvPr/>
        </p:nvSpPr>
        <p:spPr>
          <a:xfrm>
            <a:off x="557500" y="4655825"/>
            <a:ext cx="7781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GB" sz="1000"/>
              <a:t>Figure 10. Add Assignment Screen for Faculty User role</a:t>
            </a:r>
            <a:endParaRPr i="1" sz="1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240" name="Google Shape;240;p36"/>
          <p:cNvPicPr preferRelativeResize="0"/>
          <p:nvPr/>
        </p:nvPicPr>
        <p:blipFill>
          <a:blip r:embed="rId3">
            <a:alphaModFix/>
          </a:blip>
          <a:stretch>
            <a:fillRect/>
          </a:stretch>
        </p:blipFill>
        <p:spPr>
          <a:xfrm>
            <a:off x="158675" y="102787"/>
            <a:ext cx="8826650" cy="4633124"/>
          </a:xfrm>
          <a:prstGeom prst="rect">
            <a:avLst/>
          </a:prstGeom>
          <a:noFill/>
          <a:ln>
            <a:noFill/>
          </a:ln>
        </p:spPr>
      </p:pic>
      <p:sp>
        <p:nvSpPr>
          <p:cNvPr id="241" name="Google Shape;241;p36"/>
          <p:cNvSpPr txBox="1"/>
          <p:nvPr/>
        </p:nvSpPr>
        <p:spPr>
          <a:xfrm>
            <a:off x="557500" y="4732025"/>
            <a:ext cx="7781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GB" sz="1000"/>
              <a:t>Figure 11. Assignment Screen for Faculty User role</a:t>
            </a:r>
            <a:endParaRPr i="1" sz="1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247" name="Google Shape;247;p37"/>
          <p:cNvPicPr preferRelativeResize="0"/>
          <p:nvPr/>
        </p:nvPicPr>
        <p:blipFill>
          <a:blip r:embed="rId3">
            <a:alphaModFix/>
          </a:blip>
          <a:stretch>
            <a:fillRect/>
          </a:stretch>
        </p:blipFill>
        <p:spPr>
          <a:xfrm>
            <a:off x="231550" y="143150"/>
            <a:ext cx="8680899" cy="4552399"/>
          </a:xfrm>
          <a:prstGeom prst="rect">
            <a:avLst/>
          </a:prstGeom>
          <a:noFill/>
          <a:ln>
            <a:noFill/>
          </a:ln>
        </p:spPr>
      </p:pic>
      <p:sp>
        <p:nvSpPr>
          <p:cNvPr id="248" name="Google Shape;248;p37"/>
          <p:cNvSpPr txBox="1"/>
          <p:nvPr/>
        </p:nvSpPr>
        <p:spPr>
          <a:xfrm>
            <a:off x="557500" y="4655825"/>
            <a:ext cx="7781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GB" sz="1000"/>
              <a:t>Figure 12. Study Material Screen for Faculty User role</a:t>
            </a:r>
            <a:endParaRPr i="1" sz="1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254" name="Google Shape;254;p38"/>
          <p:cNvPicPr preferRelativeResize="0"/>
          <p:nvPr/>
        </p:nvPicPr>
        <p:blipFill>
          <a:blip r:embed="rId3">
            <a:alphaModFix/>
          </a:blip>
          <a:stretch>
            <a:fillRect/>
          </a:stretch>
        </p:blipFill>
        <p:spPr>
          <a:xfrm>
            <a:off x="196613" y="122700"/>
            <a:ext cx="8750776" cy="4593300"/>
          </a:xfrm>
          <a:prstGeom prst="rect">
            <a:avLst/>
          </a:prstGeom>
          <a:noFill/>
          <a:ln>
            <a:noFill/>
          </a:ln>
        </p:spPr>
      </p:pic>
      <p:sp>
        <p:nvSpPr>
          <p:cNvPr id="255" name="Google Shape;255;p38"/>
          <p:cNvSpPr txBox="1"/>
          <p:nvPr/>
        </p:nvSpPr>
        <p:spPr>
          <a:xfrm>
            <a:off x="557500" y="4655825"/>
            <a:ext cx="7781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GB" sz="1000"/>
              <a:t>Figure 13. Add Study Material Screen for Faculty User role</a:t>
            </a:r>
            <a:endParaRPr i="1" sz="1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39"/>
          <p:cNvPicPr preferRelativeResize="0"/>
          <p:nvPr/>
        </p:nvPicPr>
        <p:blipFill rotWithShape="1">
          <a:blip r:embed="rId3">
            <a:alphaModFix/>
          </a:blip>
          <a:srcRect b="2949" l="0" r="0" t="7668"/>
          <a:stretch/>
        </p:blipFill>
        <p:spPr>
          <a:xfrm>
            <a:off x="363075" y="202025"/>
            <a:ext cx="8443775" cy="4382625"/>
          </a:xfrm>
          <a:prstGeom prst="rect">
            <a:avLst/>
          </a:prstGeom>
          <a:noFill/>
          <a:ln>
            <a:noFill/>
          </a:ln>
        </p:spPr>
      </p:pic>
      <p:sp>
        <p:nvSpPr>
          <p:cNvPr id="261" name="Google Shape;261;p39"/>
          <p:cNvSpPr txBox="1"/>
          <p:nvPr/>
        </p:nvSpPr>
        <p:spPr>
          <a:xfrm>
            <a:off x="557500" y="4579625"/>
            <a:ext cx="7781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GB" sz="1000"/>
              <a:t>Figure 14. Dashboard Screen</a:t>
            </a:r>
            <a:endParaRPr i="1" sz="1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0"/>
          <p:cNvSpPr txBox="1"/>
          <p:nvPr>
            <p:ph type="title"/>
          </p:nvPr>
        </p:nvSpPr>
        <p:spPr>
          <a:xfrm>
            <a:off x="546350" y="445025"/>
            <a:ext cx="8286000" cy="61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b="1" lang="en-GB">
                <a:latin typeface="Arial"/>
                <a:ea typeface="Arial"/>
                <a:cs typeface="Arial"/>
                <a:sym typeface="Arial"/>
              </a:rPr>
              <a:t> Conclusion</a:t>
            </a:r>
            <a:endParaRPr b="1">
              <a:latin typeface="Arial"/>
              <a:ea typeface="Arial"/>
              <a:cs typeface="Arial"/>
              <a:sym typeface="Arial"/>
            </a:endParaRPr>
          </a:p>
        </p:txBody>
      </p:sp>
      <p:sp>
        <p:nvSpPr>
          <p:cNvPr id="267" name="Google Shape;267;p40"/>
          <p:cNvSpPr txBox="1"/>
          <p:nvPr>
            <p:ph idx="1" type="body"/>
          </p:nvPr>
        </p:nvSpPr>
        <p:spPr>
          <a:xfrm>
            <a:off x="546350" y="1194175"/>
            <a:ext cx="7914300" cy="3374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GB" sz="1600">
                <a:latin typeface="Arial"/>
                <a:ea typeface="Arial"/>
                <a:cs typeface="Arial"/>
                <a:sym typeface="Arial"/>
              </a:rPr>
              <a:t>The end result of the mentioned methodology and planned action will be a highly interactive UI with working functionalities of a virtual classroom, which will keep user data secure and will be able to handle customised academic activities for an institution. This application aims to eliminate the use of third party applications being used for various activities in the institution. Also, it will be able to aggregate all these activities to a homogeneous ecosystem, which greatly enhances the user experience and streamline user flow. The system can be used to increase student faculty interaction and also increase their involvement with the college. Also, the aggregation of all the activities on a single platform will help students to perform their curricular and co-curricular activities in an organised manner and it will help them to avoid missing out on important opportunities. </a:t>
            </a:r>
            <a:endParaRPr b="1" sz="1600">
              <a:latin typeface="Arial"/>
              <a:ea typeface="Arial"/>
              <a:cs typeface="Arial"/>
              <a:sym typeface="Arial"/>
            </a:endParaRPr>
          </a:p>
          <a:p>
            <a:pPr indent="0" lvl="0" marL="0" rtl="0" algn="l">
              <a:spcBef>
                <a:spcPts val="1200"/>
              </a:spcBef>
              <a:spcAft>
                <a:spcPts val="1200"/>
              </a:spcAft>
              <a:buNone/>
            </a:pPr>
            <a:r>
              <a:t/>
            </a:r>
            <a:endParaRPr sz="1600">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1"/>
          <p:cNvSpPr txBox="1"/>
          <p:nvPr>
            <p:ph type="title"/>
          </p:nvPr>
        </p:nvSpPr>
        <p:spPr>
          <a:xfrm>
            <a:off x="554150" y="468450"/>
            <a:ext cx="82782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Arial"/>
                <a:ea typeface="Arial"/>
                <a:cs typeface="Arial"/>
                <a:sym typeface="Arial"/>
              </a:rPr>
              <a:t>Future Work</a:t>
            </a:r>
            <a:endParaRPr b="1">
              <a:latin typeface="Arial"/>
              <a:ea typeface="Arial"/>
              <a:cs typeface="Arial"/>
              <a:sym typeface="Arial"/>
            </a:endParaRPr>
          </a:p>
        </p:txBody>
      </p:sp>
      <p:sp>
        <p:nvSpPr>
          <p:cNvPr id="273" name="Google Shape;273;p41"/>
          <p:cNvSpPr txBox="1"/>
          <p:nvPr>
            <p:ph idx="1" type="body"/>
          </p:nvPr>
        </p:nvSpPr>
        <p:spPr>
          <a:xfrm>
            <a:off x="554150" y="1179475"/>
            <a:ext cx="7898700" cy="3397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600">
                <a:latin typeface="Arial"/>
                <a:ea typeface="Arial"/>
                <a:cs typeface="Arial"/>
                <a:sym typeface="Arial"/>
              </a:rPr>
              <a:t>IET Pathshala is very useful in many aspects for the students as well as teachers of the institutions to aggregate all the activities at one platform in an organised manner. Though this is currently solving several issues but can be improved in many dimensions.</a:t>
            </a:r>
            <a:endParaRPr sz="1600">
              <a:latin typeface="Arial"/>
              <a:ea typeface="Arial"/>
              <a:cs typeface="Arial"/>
              <a:sym typeface="Arial"/>
            </a:endParaRPr>
          </a:p>
          <a:p>
            <a:pPr indent="0" lvl="0" marL="0" rtl="0" algn="just">
              <a:spcBef>
                <a:spcPts val="1200"/>
              </a:spcBef>
              <a:spcAft>
                <a:spcPts val="0"/>
              </a:spcAft>
              <a:buNone/>
            </a:pPr>
            <a:r>
              <a:rPr lang="en-GB" sz="1600">
                <a:latin typeface="Arial"/>
                <a:ea typeface="Arial"/>
                <a:cs typeface="Arial"/>
                <a:sym typeface="Arial"/>
              </a:rPr>
              <a:t>There will be a messaging application in the classroom where students can form different communities as per their interests and connect with each other, they can share their views and opinions, future career opportunities etc. </a:t>
            </a:r>
            <a:endParaRPr sz="1600">
              <a:latin typeface="Arial"/>
              <a:ea typeface="Arial"/>
              <a:cs typeface="Arial"/>
              <a:sym typeface="Arial"/>
            </a:endParaRPr>
          </a:p>
          <a:p>
            <a:pPr indent="0" lvl="0" marL="0" rtl="0" algn="just">
              <a:spcBef>
                <a:spcPts val="1200"/>
              </a:spcBef>
              <a:spcAft>
                <a:spcPts val="0"/>
              </a:spcAft>
              <a:buNone/>
            </a:pPr>
            <a:r>
              <a:rPr lang="en-GB" sz="1600">
                <a:latin typeface="Arial"/>
                <a:ea typeface="Arial"/>
                <a:cs typeface="Arial"/>
                <a:sym typeface="Arial"/>
              </a:rPr>
              <a:t>We can also include a section for contests and competitions organised by teachers/seniors/alumni.The students can take part in these competitions/hackathons and get inspired to perform better.</a:t>
            </a:r>
            <a:endParaRPr sz="1600">
              <a:latin typeface="Arial"/>
              <a:ea typeface="Arial"/>
              <a:cs typeface="Arial"/>
              <a:sym typeface="Arial"/>
            </a:endParaRPr>
          </a:p>
          <a:p>
            <a:pPr indent="0" lvl="0" marL="0" rtl="0" algn="just">
              <a:spcBef>
                <a:spcPts val="1200"/>
              </a:spcBef>
              <a:spcAft>
                <a:spcPts val="1200"/>
              </a:spcAft>
              <a:buClr>
                <a:schemeClr val="dk1"/>
              </a:buClr>
              <a:buSzPts val="1100"/>
              <a:buFont typeface="Arial"/>
              <a:buNone/>
            </a:pPr>
            <a:r>
              <a:t/>
            </a:r>
            <a:endParaRPr sz="1600">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554125" y="452825"/>
            <a:ext cx="81921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latin typeface="Arial"/>
                <a:ea typeface="Arial"/>
                <a:cs typeface="Arial"/>
                <a:sym typeface="Arial"/>
              </a:rPr>
              <a:t>Motivation</a:t>
            </a:r>
            <a:endParaRPr b="1">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74" name="Google Shape;74;p15"/>
          <p:cNvSpPr txBox="1"/>
          <p:nvPr>
            <p:ph idx="1" type="body"/>
          </p:nvPr>
        </p:nvSpPr>
        <p:spPr>
          <a:xfrm>
            <a:off x="554125" y="1170725"/>
            <a:ext cx="7828500" cy="3476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GB" sz="1600">
                <a:latin typeface="Arial"/>
                <a:ea typeface="Arial"/>
                <a:cs typeface="Arial"/>
                <a:sym typeface="Arial"/>
              </a:rPr>
              <a:t>The effect of pandemic [1] on the education sector has resulted in the shift of education mode to online. From classes to tests, everything was forced to happen virtually. Unfamiliarity and randomness to the situation [6] could affect the studies. Hence, there is a need for an application which enables teachers as well students to maintain curriculum in an organised manner. Also, it must aggregate all the academic activities while keeping data secure.Conventional classroom based teaching involves the delivery of course lectures by the lecturer in a particular place  at a  specific time.  Hence it  imposes  a constraint  of  time  and place  on  both the instructor and the student. Due to the human factor, the lecturer may not always be able to put the optimum effort towards preparing and delivering course models [3]. </a:t>
            </a:r>
            <a:endParaRPr sz="1600">
              <a:latin typeface="Arial"/>
              <a:ea typeface="Arial"/>
              <a:cs typeface="Arial"/>
              <a:sym typeface="Arial"/>
            </a:endParaRPr>
          </a:p>
          <a:p>
            <a:pPr indent="0" lvl="0" marL="0" rtl="0" algn="l">
              <a:spcBef>
                <a:spcPts val="1200"/>
              </a:spcBef>
              <a:spcAft>
                <a:spcPts val="1200"/>
              </a:spcAft>
              <a:buNone/>
            </a:pPr>
            <a:r>
              <a:t/>
            </a:r>
            <a:endParaRPr sz="1600">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2"/>
          <p:cNvSpPr txBox="1"/>
          <p:nvPr>
            <p:ph type="title"/>
          </p:nvPr>
        </p:nvSpPr>
        <p:spPr>
          <a:xfrm>
            <a:off x="554150" y="468300"/>
            <a:ext cx="8278200" cy="589800"/>
          </a:xfrm>
          <a:prstGeom prst="rect">
            <a:avLst/>
          </a:prstGeom>
        </p:spPr>
        <p:txBody>
          <a:bodyPr anchorCtr="0" anchor="t" bIns="91425" lIns="91425" spcFirstLastPara="1" rIns="91425" wrap="square" tIns="91425">
            <a:noAutofit/>
          </a:bodyPr>
          <a:lstStyle/>
          <a:p>
            <a:pPr indent="0" lvl="0" marL="89999" rtl="0" algn="l">
              <a:lnSpc>
                <a:spcPct val="115000"/>
              </a:lnSpc>
              <a:spcBef>
                <a:spcPts val="0"/>
              </a:spcBef>
              <a:spcAft>
                <a:spcPts val="0"/>
              </a:spcAft>
              <a:buClr>
                <a:schemeClr val="dk1"/>
              </a:buClr>
              <a:buSzPts val="1100"/>
              <a:buFont typeface="Arial"/>
              <a:buNone/>
            </a:pPr>
            <a:r>
              <a:rPr b="1" lang="en-GB">
                <a:latin typeface="Arial"/>
                <a:ea typeface="Arial"/>
                <a:cs typeface="Arial"/>
                <a:sym typeface="Arial"/>
              </a:rPr>
              <a:t>References</a:t>
            </a:r>
            <a:endParaRPr b="1">
              <a:latin typeface="Arial"/>
              <a:ea typeface="Arial"/>
              <a:cs typeface="Arial"/>
              <a:sym typeface="Arial"/>
            </a:endParaRPr>
          </a:p>
          <a:p>
            <a:pPr indent="0" lvl="0" marL="0" rtl="0" algn="l">
              <a:spcBef>
                <a:spcPts val="1200"/>
              </a:spcBef>
              <a:spcAft>
                <a:spcPts val="0"/>
              </a:spcAft>
              <a:buNone/>
            </a:pPr>
            <a:r>
              <a:t/>
            </a:r>
            <a:endParaRPr/>
          </a:p>
        </p:txBody>
      </p:sp>
      <p:sp>
        <p:nvSpPr>
          <p:cNvPr id="279" name="Google Shape;279;p42"/>
          <p:cNvSpPr txBox="1"/>
          <p:nvPr>
            <p:ph idx="1" type="body"/>
          </p:nvPr>
        </p:nvSpPr>
        <p:spPr>
          <a:xfrm>
            <a:off x="554150" y="1162950"/>
            <a:ext cx="8348400" cy="3405900"/>
          </a:xfrm>
          <a:prstGeom prst="rect">
            <a:avLst/>
          </a:prstGeom>
        </p:spPr>
        <p:txBody>
          <a:bodyPr anchorCtr="0" anchor="t" bIns="91425" lIns="91425" spcFirstLastPara="1" rIns="91425" wrap="square" tIns="91425">
            <a:noAutofit/>
          </a:bodyPr>
          <a:lstStyle/>
          <a:p>
            <a:pPr indent="-285750" lvl="0" marL="457200" rtl="0" algn="just">
              <a:spcBef>
                <a:spcPts val="0"/>
              </a:spcBef>
              <a:spcAft>
                <a:spcPts val="0"/>
              </a:spcAft>
              <a:buNone/>
            </a:pPr>
            <a:r>
              <a:rPr lang="en-GB" sz="1600">
                <a:latin typeface="Arial"/>
                <a:ea typeface="Arial"/>
                <a:cs typeface="Arial"/>
                <a:sym typeface="Arial"/>
              </a:rPr>
              <a:t>[1] Shivangi Dhawan,“Online Learning : A panacea in the Time of COVID-19 Crisis”, </a:t>
            </a:r>
            <a:r>
              <a:rPr i="1" lang="en-GB" sz="1600">
                <a:latin typeface="Arial"/>
                <a:ea typeface="Arial"/>
                <a:cs typeface="Arial"/>
                <a:sym typeface="Arial"/>
              </a:rPr>
              <a:t> Journal Of Educational Technology systems</a:t>
            </a:r>
            <a:r>
              <a:rPr lang="en-GB" sz="1600">
                <a:latin typeface="Arial"/>
                <a:ea typeface="Arial"/>
                <a:cs typeface="Arial"/>
                <a:sym typeface="Arial"/>
              </a:rPr>
              <a:t> ,Vol.49(I) 5-22.December 2020</a:t>
            </a:r>
            <a:endParaRPr sz="1600">
              <a:latin typeface="Arial"/>
              <a:ea typeface="Arial"/>
              <a:cs typeface="Arial"/>
              <a:sym typeface="Arial"/>
            </a:endParaRPr>
          </a:p>
          <a:p>
            <a:pPr indent="-285750" lvl="0" marL="457200" rtl="0" algn="just">
              <a:spcBef>
                <a:spcPts val="1200"/>
              </a:spcBef>
              <a:spcAft>
                <a:spcPts val="0"/>
              </a:spcAft>
              <a:buClr>
                <a:schemeClr val="dk1"/>
              </a:buClr>
              <a:buSzPts val="1100"/>
              <a:buFont typeface="Arial"/>
              <a:buNone/>
            </a:pPr>
            <a:r>
              <a:rPr lang="en-GB" sz="1600">
                <a:latin typeface="Arial"/>
                <a:ea typeface="Arial"/>
                <a:cs typeface="Arial"/>
                <a:sym typeface="Arial"/>
              </a:rPr>
              <a:t>[2]  Saba Maanvizhi, Jiyaram Neha Jaiswal, Ravi Ram Narayanan, Rajendra Rohit Jain,“ A Review on Virtual Classroom”, </a:t>
            </a:r>
            <a:r>
              <a:rPr i="1" lang="en-GB" sz="1600">
                <a:latin typeface="Arial"/>
                <a:ea typeface="Arial"/>
                <a:cs typeface="Arial"/>
                <a:sym typeface="Arial"/>
              </a:rPr>
              <a:t>Indian Journal of Pharmaceutical Education and Research,</a:t>
            </a:r>
            <a:r>
              <a:rPr lang="en-GB" sz="1600">
                <a:latin typeface="Arial"/>
                <a:ea typeface="Arial"/>
                <a:cs typeface="Arial"/>
                <a:sym typeface="Arial"/>
              </a:rPr>
              <a:t>October</a:t>
            </a:r>
            <a:r>
              <a:rPr i="1" lang="en-GB" sz="1600">
                <a:latin typeface="Arial"/>
                <a:ea typeface="Arial"/>
                <a:cs typeface="Arial"/>
                <a:sym typeface="Arial"/>
              </a:rPr>
              <a:t> 2020</a:t>
            </a:r>
            <a:endParaRPr sz="1600">
              <a:latin typeface="Arial"/>
              <a:ea typeface="Arial"/>
              <a:cs typeface="Arial"/>
              <a:sym typeface="Arial"/>
            </a:endParaRPr>
          </a:p>
          <a:p>
            <a:pPr indent="-285750" lvl="0" marL="457200" rtl="0" algn="just">
              <a:spcBef>
                <a:spcPts val="1200"/>
              </a:spcBef>
              <a:spcAft>
                <a:spcPts val="0"/>
              </a:spcAft>
              <a:buClr>
                <a:schemeClr val="dk1"/>
              </a:buClr>
              <a:buSzPts val="1100"/>
              <a:buFont typeface="Arial"/>
              <a:buNone/>
            </a:pPr>
            <a:r>
              <a:rPr lang="en-GB" sz="1600">
                <a:latin typeface="Arial"/>
                <a:ea typeface="Arial"/>
                <a:cs typeface="Arial"/>
                <a:sym typeface="Arial"/>
              </a:rPr>
              <a:t>[3]  Rajab Ali Biswas, Dr. Soma Nandi,“Teaching in Virtual Classroom: Challenges and Opportunities”,</a:t>
            </a:r>
            <a:r>
              <a:rPr i="1" lang="en-GB" sz="1600">
                <a:latin typeface="Arial"/>
                <a:ea typeface="Arial"/>
                <a:cs typeface="Arial"/>
                <a:sym typeface="Arial"/>
              </a:rPr>
              <a:t>International Journal of Engineering Applied Sciences and Technology</a:t>
            </a:r>
            <a:r>
              <a:rPr lang="en-GB" sz="1600">
                <a:latin typeface="Arial"/>
                <a:ea typeface="Arial"/>
                <a:cs typeface="Arial"/>
                <a:sym typeface="Arial"/>
              </a:rPr>
              <a:t>, Vol. 5, Issue 1SSN No 2455-2143, May</a:t>
            </a:r>
            <a:r>
              <a:rPr i="1" lang="en-GB" sz="1600">
                <a:latin typeface="Arial"/>
                <a:ea typeface="Arial"/>
                <a:cs typeface="Arial"/>
                <a:sym typeface="Arial"/>
              </a:rPr>
              <a:t> 2020.</a:t>
            </a:r>
            <a:endParaRPr sz="1600">
              <a:latin typeface="Arial"/>
              <a:ea typeface="Arial"/>
              <a:cs typeface="Arial"/>
              <a:sym typeface="Arial"/>
            </a:endParaRPr>
          </a:p>
          <a:p>
            <a:pPr indent="-285750" lvl="0" marL="457200" rtl="0" algn="just">
              <a:spcBef>
                <a:spcPts val="1200"/>
              </a:spcBef>
              <a:spcAft>
                <a:spcPts val="0"/>
              </a:spcAft>
              <a:buClr>
                <a:schemeClr val="dk1"/>
              </a:buClr>
              <a:buSzPts val="1100"/>
              <a:buFont typeface="Arial"/>
              <a:buNone/>
            </a:pPr>
            <a:r>
              <a:t/>
            </a:r>
            <a:endParaRPr sz="1600">
              <a:latin typeface="Arial"/>
              <a:ea typeface="Arial"/>
              <a:cs typeface="Arial"/>
              <a:sym typeface="Arial"/>
            </a:endParaRPr>
          </a:p>
          <a:p>
            <a:pPr indent="0" lvl="0" marL="457200" rtl="0" algn="just">
              <a:spcBef>
                <a:spcPts val="1200"/>
              </a:spcBef>
              <a:spcAft>
                <a:spcPts val="1200"/>
              </a:spcAft>
              <a:buNone/>
            </a:pPr>
            <a:r>
              <a:t/>
            </a:r>
            <a:endParaRPr sz="1600">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3"/>
          <p:cNvSpPr txBox="1"/>
          <p:nvPr>
            <p:ph idx="1" type="body"/>
          </p:nvPr>
        </p:nvSpPr>
        <p:spPr>
          <a:xfrm>
            <a:off x="538550" y="1162950"/>
            <a:ext cx="7929900" cy="3405900"/>
          </a:xfrm>
          <a:prstGeom prst="rect">
            <a:avLst/>
          </a:prstGeom>
        </p:spPr>
        <p:txBody>
          <a:bodyPr anchorCtr="0" anchor="t" bIns="91425" lIns="91425" spcFirstLastPara="1" rIns="91425" wrap="square" tIns="91425">
            <a:normAutofit/>
          </a:bodyPr>
          <a:lstStyle/>
          <a:p>
            <a:pPr indent="-285750" lvl="0" marL="457200" rtl="0" algn="just">
              <a:spcBef>
                <a:spcPts val="0"/>
              </a:spcBef>
              <a:spcAft>
                <a:spcPts val="0"/>
              </a:spcAft>
              <a:buClr>
                <a:schemeClr val="dk1"/>
              </a:buClr>
              <a:buSzPts val="1100"/>
              <a:buFont typeface="Arial"/>
              <a:buNone/>
            </a:pPr>
            <a:r>
              <a:rPr lang="en-GB" sz="1600">
                <a:highlight>
                  <a:srgbClr val="FFFFFF"/>
                </a:highlight>
                <a:latin typeface="Arial"/>
                <a:ea typeface="Arial"/>
                <a:cs typeface="Arial"/>
                <a:sym typeface="Arial"/>
              </a:rPr>
              <a:t>[4]  Brooke Auxier, Lee Rainie,</a:t>
            </a:r>
            <a:r>
              <a:rPr lang="en-GB" sz="1600">
                <a:latin typeface="Arial"/>
                <a:ea typeface="Arial"/>
                <a:cs typeface="Arial"/>
                <a:sym typeface="Arial"/>
              </a:rPr>
              <a:t>“</a:t>
            </a:r>
            <a:r>
              <a:rPr lang="en-GB" sz="1600">
                <a:uFill>
                  <a:noFill/>
                </a:uFill>
                <a:latin typeface="Arial"/>
                <a:ea typeface="Arial"/>
                <a:cs typeface="Arial"/>
                <a:sym typeface="Arial"/>
                <a:hlinkClick r:id="rId3"/>
              </a:rPr>
              <a:t>Public opinion on Security of Data from companies</a:t>
            </a:r>
            <a:r>
              <a:rPr lang="en-GB" sz="1600">
                <a:highlight>
                  <a:srgbClr val="FFFFFF"/>
                </a:highlight>
                <a:latin typeface="Arial"/>
                <a:ea typeface="Arial"/>
                <a:cs typeface="Arial"/>
                <a:sym typeface="Arial"/>
              </a:rPr>
              <a:t>”, </a:t>
            </a:r>
            <a:r>
              <a:rPr i="1" lang="en-GB" sz="1600">
                <a:highlight>
                  <a:srgbClr val="FFFFFF"/>
                </a:highlight>
                <a:latin typeface="Arial"/>
                <a:ea typeface="Arial"/>
                <a:cs typeface="Arial"/>
                <a:sym typeface="Arial"/>
              </a:rPr>
              <a:t>Pew Research Center.</a:t>
            </a:r>
            <a:r>
              <a:rPr i="1" lang="en-GB" sz="1600">
                <a:latin typeface="Arial"/>
                <a:ea typeface="Arial"/>
                <a:cs typeface="Arial"/>
                <a:sym typeface="Arial"/>
              </a:rPr>
              <a:t>Online Learning</a:t>
            </a:r>
            <a:r>
              <a:rPr lang="en-GB" sz="1600">
                <a:latin typeface="Arial"/>
                <a:ea typeface="Arial"/>
                <a:cs typeface="Arial"/>
                <a:sym typeface="Arial"/>
              </a:rPr>
              <a:t> ,</a:t>
            </a:r>
            <a:r>
              <a:rPr lang="en-GB" sz="1600">
                <a:highlight>
                  <a:srgbClr val="FFFFFF"/>
                </a:highlight>
                <a:latin typeface="Arial"/>
                <a:ea typeface="Arial"/>
                <a:cs typeface="Arial"/>
                <a:sym typeface="Arial"/>
              </a:rPr>
              <a:t>November </a:t>
            </a:r>
            <a:r>
              <a:rPr i="1" lang="en-GB" sz="1600">
                <a:highlight>
                  <a:srgbClr val="FFFFFF"/>
                </a:highlight>
                <a:latin typeface="Arial"/>
                <a:ea typeface="Arial"/>
                <a:cs typeface="Arial"/>
                <a:sym typeface="Arial"/>
              </a:rPr>
              <a:t>2019</a:t>
            </a:r>
            <a:r>
              <a:rPr lang="en-GB" sz="1600">
                <a:highlight>
                  <a:srgbClr val="FFFFFF"/>
                </a:highlight>
                <a:latin typeface="Arial"/>
                <a:ea typeface="Arial"/>
                <a:cs typeface="Arial"/>
                <a:sym typeface="Arial"/>
              </a:rPr>
              <a:t>,</a:t>
            </a:r>
            <a:endParaRPr sz="1600">
              <a:latin typeface="Arial"/>
              <a:ea typeface="Arial"/>
              <a:cs typeface="Arial"/>
              <a:sym typeface="Arial"/>
            </a:endParaRPr>
          </a:p>
          <a:p>
            <a:pPr indent="-285750" lvl="0" marL="457200" rtl="0" algn="just">
              <a:spcBef>
                <a:spcPts val="1200"/>
              </a:spcBef>
              <a:spcAft>
                <a:spcPts val="0"/>
              </a:spcAft>
              <a:buClr>
                <a:schemeClr val="dk1"/>
              </a:buClr>
              <a:buSzPts val="1100"/>
              <a:buFont typeface="Arial"/>
              <a:buNone/>
            </a:pPr>
            <a:r>
              <a:rPr lang="en-GB" sz="1600">
                <a:latin typeface="Arial"/>
                <a:ea typeface="Arial"/>
                <a:cs typeface="Arial"/>
                <a:sym typeface="Arial"/>
              </a:rPr>
              <a:t>[5]  Arvind Mahajan, Assistant Manager,“Virtual Learning Environment”, </a:t>
            </a:r>
            <a:r>
              <a:rPr i="1" lang="en-GB" sz="1600">
                <a:latin typeface="Arial"/>
                <a:ea typeface="Arial"/>
                <a:cs typeface="Arial"/>
                <a:sym typeface="Arial"/>
              </a:rPr>
              <a:t>AIMA Journal of Management &amp; Research</a:t>
            </a:r>
            <a:r>
              <a:rPr lang="en-GB" sz="1600">
                <a:latin typeface="Arial"/>
                <a:ea typeface="Arial"/>
                <a:cs typeface="Arial"/>
                <a:sym typeface="Arial"/>
              </a:rPr>
              <a:t>,Volume 10 Issue 2/4, ISSN 0974-497 Copyright @ 2016 AJMR-AIMA, </a:t>
            </a:r>
            <a:r>
              <a:rPr i="1" lang="en-GB" sz="1600">
                <a:latin typeface="Arial"/>
                <a:ea typeface="Arial"/>
                <a:cs typeface="Arial"/>
                <a:sym typeface="Arial"/>
              </a:rPr>
              <a:t>2016</a:t>
            </a:r>
            <a:endParaRPr sz="1600">
              <a:latin typeface="Arial"/>
              <a:ea typeface="Arial"/>
              <a:cs typeface="Arial"/>
              <a:sym typeface="Arial"/>
            </a:endParaRPr>
          </a:p>
          <a:p>
            <a:pPr indent="-285750" lvl="0" marL="457200" rtl="0" algn="just">
              <a:spcBef>
                <a:spcPts val="1200"/>
              </a:spcBef>
              <a:spcAft>
                <a:spcPts val="1200"/>
              </a:spcAft>
              <a:buClr>
                <a:schemeClr val="dk1"/>
              </a:buClr>
              <a:buSzPts val="1100"/>
              <a:buFont typeface="Arial"/>
              <a:buNone/>
            </a:pPr>
            <a:r>
              <a:rPr lang="en-GB" sz="1600">
                <a:latin typeface="Arial"/>
                <a:ea typeface="Arial"/>
                <a:cs typeface="Arial"/>
                <a:sym typeface="Arial"/>
              </a:rPr>
              <a:t>[6]  J. Bissonnette, F. Dubé, M.D. Provencher, M.T. Moreno Sala. “Evolution of Music performance anxiety and quality of performance during virtual reality exposure training”,</a:t>
            </a:r>
            <a:r>
              <a:rPr i="1" lang="en-GB" sz="1600">
                <a:latin typeface="Arial"/>
                <a:ea typeface="Arial"/>
                <a:cs typeface="Arial"/>
                <a:sym typeface="Arial"/>
              </a:rPr>
              <a:t> Virtual Reality</a:t>
            </a:r>
            <a:r>
              <a:rPr lang="en-GB" sz="1600">
                <a:latin typeface="Arial"/>
                <a:ea typeface="Arial"/>
                <a:cs typeface="Arial"/>
                <a:sym typeface="Arial"/>
              </a:rPr>
              <a:t>, Volume 20, Issue 1, pp 71-81,March 2016 .</a:t>
            </a:r>
            <a:endParaRPr sz="1600">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4"/>
          <p:cNvSpPr txBox="1"/>
          <p:nvPr>
            <p:ph idx="4294967295" type="body"/>
          </p:nvPr>
        </p:nvSpPr>
        <p:spPr>
          <a:xfrm>
            <a:off x="2797350" y="2091150"/>
            <a:ext cx="3549300" cy="9612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b="1" lang="en-GB" sz="4500">
                <a:latin typeface="Arial"/>
                <a:ea typeface="Arial"/>
                <a:cs typeface="Arial"/>
                <a:sym typeface="Arial"/>
              </a:rPr>
              <a:t>THANK YOU</a:t>
            </a:r>
            <a:endParaRPr b="1" sz="4500">
              <a:latin typeface="Arial"/>
              <a:ea typeface="Arial"/>
              <a:cs typeface="Arial"/>
              <a:sym typeface="Arial"/>
            </a:endParaRPr>
          </a:p>
        </p:txBody>
      </p:sp>
      <p:sp>
        <p:nvSpPr>
          <p:cNvPr id="290" name="Google Shape;290;p44"/>
          <p:cNvSpPr txBox="1"/>
          <p:nvPr/>
        </p:nvSpPr>
        <p:spPr>
          <a:xfrm>
            <a:off x="1034725" y="3224725"/>
            <a:ext cx="248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291" name="Google Shape;291;p44"/>
          <p:cNvSpPr txBox="1"/>
          <p:nvPr>
            <p:ph type="title"/>
          </p:nvPr>
        </p:nvSpPr>
        <p:spPr>
          <a:xfrm>
            <a:off x="512700" y="1701925"/>
            <a:ext cx="8118600" cy="1522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545100" y="431675"/>
            <a:ext cx="1725000" cy="73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GB" sz="3000">
                <a:latin typeface="Arial"/>
                <a:ea typeface="Arial"/>
                <a:cs typeface="Arial"/>
                <a:sym typeface="Arial"/>
              </a:rPr>
              <a:t>NEED</a:t>
            </a:r>
            <a:endParaRPr sz="3000">
              <a:latin typeface="Arial"/>
              <a:ea typeface="Arial"/>
              <a:cs typeface="Arial"/>
              <a:sym typeface="Arial"/>
            </a:endParaRPr>
          </a:p>
        </p:txBody>
      </p:sp>
      <p:sp>
        <p:nvSpPr>
          <p:cNvPr id="80" name="Google Shape;80;p16"/>
          <p:cNvSpPr txBox="1"/>
          <p:nvPr>
            <p:ph idx="1" type="body"/>
          </p:nvPr>
        </p:nvSpPr>
        <p:spPr>
          <a:xfrm>
            <a:off x="545100" y="1570425"/>
            <a:ext cx="4627200" cy="33714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GB" sz="1600">
                <a:latin typeface="Arial"/>
                <a:ea typeface="Arial"/>
                <a:cs typeface="Arial"/>
                <a:sym typeface="Arial"/>
              </a:rPr>
              <a:t>The effect of pandemic on education sector has resulted the shift of education mode to online. From classes to tests, everything is forced to happen virtually. Unfamiliarity and randomness to the situation could affect the studies. Hence, there is a need of an application which enables teachers as well students to maintain curriculum in an organized manner. Also, it must aggregate all the academic activities while keeping data secure [4].</a:t>
            </a:r>
            <a:endParaRPr sz="1600">
              <a:latin typeface="Arial"/>
              <a:ea typeface="Arial"/>
              <a:cs typeface="Arial"/>
              <a:sym typeface="Arial"/>
            </a:endParaRPr>
          </a:p>
        </p:txBody>
      </p:sp>
      <p:pic>
        <p:nvPicPr>
          <p:cNvPr id="81" name="Google Shape;81;p16"/>
          <p:cNvPicPr preferRelativeResize="0"/>
          <p:nvPr/>
        </p:nvPicPr>
        <p:blipFill>
          <a:blip r:embed="rId3">
            <a:alphaModFix/>
          </a:blip>
          <a:stretch>
            <a:fillRect/>
          </a:stretch>
        </p:blipFill>
        <p:spPr>
          <a:xfrm>
            <a:off x="5431650" y="1570425"/>
            <a:ext cx="3457800" cy="27538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546350" y="547550"/>
            <a:ext cx="2873700" cy="73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GB" sz="3000">
                <a:latin typeface="Arial"/>
                <a:ea typeface="Arial"/>
                <a:cs typeface="Arial"/>
                <a:sym typeface="Arial"/>
              </a:rPr>
              <a:t>OBJECTIVE</a:t>
            </a:r>
            <a:endParaRPr sz="3000">
              <a:latin typeface="Arial"/>
              <a:ea typeface="Arial"/>
              <a:cs typeface="Arial"/>
              <a:sym typeface="Arial"/>
            </a:endParaRPr>
          </a:p>
        </p:txBody>
      </p:sp>
      <p:sp>
        <p:nvSpPr>
          <p:cNvPr id="87" name="Google Shape;87;p17"/>
          <p:cNvSpPr txBox="1"/>
          <p:nvPr>
            <p:ph idx="1" type="body"/>
          </p:nvPr>
        </p:nvSpPr>
        <p:spPr>
          <a:xfrm>
            <a:off x="546350" y="1576600"/>
            <a:ext cx="5245500" cy="32499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GB" sz="1600">
                <a:latin typeface="Arial"/>
                <a:ea typeface="Arial"/>
                <a:cs typeface="Arial"/>
                <a:sym typeface="Arial"/>
              </a:rPr>
              <a:t>The aim of this project is to provide the institution, a full stack web application that will be a free blended learning online space, customized as per institution needs. By using this application data will be more secure as it resolves the problem of dependency on third party apps. It aims to aggregate all the virtual activities carried out by the institution enabling smooth flow of academic activities.</a:t>
            </a:r>
            <a:endParaRPr sz="1600">
              <a:latin typeface="Arial"/>
              <a:ea typeface="Arial"/>
              <a:cs typeface="Arial"/>
              <a:sym typeface="Arial"/>
            </a:endParaRPr>
          </a:p>
        </p:txBody>
      </p:sp>
      <p:pic>
        <p:nvPicPr>
          <p:cNvPr id="88" name="Google Shape;88;p17"/>
          <p:cNvPicPr preferRelativeResize="0"/>
          <p:nvPr/>
        </p:nvPicPr>
        <p:blipFill>
          <a:blip r:embed="rId3">
            <a:alphaModFix/>
          </a:blip>
          <a:stretch>
            <a:fillRect/>
          </a:stretch>
        </p:blipFill>
        <p:spPr>
          <a:xfrm>
            <a:off x="6429025" y="1722775"/>
            <a:ext cx="2336425" cy="2661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8"/>
          <p:cNvPicPr preferRelativeResize="0"/>
          <p:nvPr/>
        </p:nvPicPr>
        <p:blipFill rotWithShape="1">
          <a:blip r:embed="rId3">
            <a:alphaModFix/>
          </a:blip>
          <a:srcRect b="12955" l="19057" r="13931" t="37651"/>
          <a:stretch/>
        </p:blipFill>
        <p:spPr>
          <a:xfrm>
            <a:off x="184100" y="1316200"/>
            <a:ext cx="8775799" cy="3636801"/>
          </a:xfrm>
          <a:prstGeom prst="rect">
            <a:avLst/>
          </a:prstGeom>
          <a:noFill/>
          <a:ln>
            <a:noFill/>
          </a:ln>
        </p:spPr>
      </p:pic>
      <p:sp>
        <p:nvSpPr>
          <p:cNvPr id="94" name="Google Shape;94;p18"/>
          <p:cNvSpPr txBox="1"/>
          <p:nvPr/>
        </p:nvSpPr>
        <p:spPr>
          <a:xfrm>
            <a:off x="335450" y="534225"/>
            <a:ext cx="57027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500">
                <a:solidFill>
                  <a:schemeClr val="dk1"/>
                </a:solidFill>
              </a:rPr>
              <a:t>FEATURES COMPARISON CHART</a:t>
            </a:r>
            <a:endParaRPr sz="2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554150" y="547275"/>
            <a:ext cx="6926100" cy="73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GB" sz="3000">
                <a:latin typeface="Arial"/>
                <a:ea typeface="Arial"/>
                <a:cs typeface="Arial"/>
                <a:sym typeface="Arial"/>
              </a:rPr>
              <a:t>FEATURES</a:t>
            </a:r>
            <a:endParaRPr sz="3000">
              <a:latin typeface="Arial"/>
              <a:ea typeface="Arial"/>
              <a:cs typeface="Arial"/>
              <a:sym typeface="Arial"/>
            </a:endParaRPr>
          </a:p>
        </p:txBody>
      </p:sp>
      <p:sp>
        <p:nvSpPr>
          <p:cNvPr id="100" name="Google Shape;100;p19"/>
          <p:cNvSpPr txBox="1"/>
          <p:nvPr>
            <p:ph idx="1" type="body"/>
          </p:nvPr>
        </p:nvSpPr>
        <p:spPr>
          <a:xfrm>
            <a:off x="554150" y="1529775"/>
            <a:ext cx="7548600" cy="3008700"/>
          </a:xfrm>
          <a:prstGeom prst="rect">
            <a:avLst/>
          </a:prstGeom>
        </p:spPr>
        <p:txBody>
          <a:bodyPr anchorCtr="0" anchor="t" bIns="91425" lIns="91425" spcFirstLastPara="1" rIns="91425" wrap="square" tIns="91425">
            <a:normAutofit/>
          </a:bodyPr>
          <a:lstStyle/>
          <a:p>
            <a:pPr indent="-330200" lvl="0" marL="457200" rtl="0" algn="just">
              <a:lnSpc>
                <a:spcPct val="105000"/>
              </a:lnSpc>
              <a:spcBef>
                <a:spcPts val="0"/>
              </a:spcBef>
              <a:spcAft>
                <a:spcPts val="0"/>
              </a:spcAft>
              <a:buSzPts val="1600"/>
              <a:buFont typeface="Arial"/>
              <a:buChar char="●"/>
            </a:pPr>
            <a:r>
              <a:rPr lang="en-GB" sz="1600">
                <a:latin typeface="Arial"/>
                <a:ea typeface="Arial"/>
                <a:cs typeface="Arial"/>
                <a:sym typeface="Arial"/>
              </a:rPr>
              <a:t>Simple, intuitive and interactive UI</a:t>
            </a:r>
            <a:endParaRPr sz="1600">
              <a:latin typeface="Arial"/>
              <a:ea typeface="Arial"/>
              <a:cs typeface="Arial"/>
              <a:sym typeface="Arial"/>
            </a:endParaRPr>
          </a:p>
          <a:p>
            <a:pPr indent="-330200" lvl="0" marL="457200" rtl="0" algn="just">
              <a:lnSpc>
                <a:spcPct val="105000"/>
              </a:lnSpc>
              <a:spcBef>
                <a:spcPts val="0"/>
              </a:spcBef>
              <a:spcAft>
                <a:spcPts val="0"/>
              </a:spcAft>
              <a:buSzPts val="1600"/>
              <a:buFont typeface="Arial"/>
              <a:buChar char="●"/>
            </a:pPr>
            <a:r>
              <a:rPr lang="en-GB" sz="1600">
                <a:latin typeface="Arial"/>
                <a:ea typeface="Arial"/>
                <a:cs typeface="Arial"/>
                <a:sym typeface="Arial"/>
              </a:rPr>
              <a:t>Easy Onboarding</a:t>
            </a:r>
            <a:endParaRPr sz="1600">
              <a:latin typeface="Arial"/>
              <a:ea typeface="Arial"/>
              <a:cs typeface="Arial"/>
              <a:sym typeface="Arial"/>
            </a:endParaRPr>
          </a:p>
          <a:p>
            <a:pPr indent="-330200" lvl="0" marL="457200" rtl="0" algn="just">
              <a:lnSpc>
                <a:spcPct val="105000"/>
              </a:lnSpc>
              <a:spcBef>
                <a:spcPts val="0"/>
              </a:spcBef>
              <a:spcAft>
                <a:spcPts val="0"/>
              </a:spcAft>
              <a:buSzPts val="1600"/>
              <a:buFont typeface="Arial"/>
              <a:buChar char="●"/>
            </a:pPr>
            <a:r>
              <a:rPr lang="en-GB" sz="1600">
                <a:latin typeface="Arial"/>
                <a:ea typeface="Arial"/>
                <a:cs typeface="Arial"/>
                <a:sym typeface="Arial"/>
              </a:rPr>
              <a:t>A personalized Classroom web application that keeps data secure by not using any third party application.</a:t>
            </a:r>
            <a:endParaRPr sz="1600">
              <a:latin typeface="Arial"/>
              <a:ea typeface="Arial"/>
              <a:cs typeface="Arial"/>
              <a:sym typeface="Arial"/>
            </a:endParaRPr>
          </a:p>
          <a:p>
            <a:pPr indent="-330200" lvl="0" marL="457200" rtl="0" algn="just">
              <a:lnSpc>
                <a:spcPct val="105000"/>
              </a:lnSpc>
              <a:spcBef>
                <a:spcPts val="0"/>
              </a:spcBef>
              <a:spcAft>
                <a:spcPts val="0"/>
              </a:spcAft>
              <a:buSzPts val="1600"/>
              <a:buFont typeface="Arial"/>
              <a:buChar char="●"/>
            </a:pPr>
            <a:r>
              <a:rPr lang="en-GB" sz="1600">
                <a:latin typeface="Arial"/>
                <a:ea typeface="Arial"/>
                <a:cs typeface="Arial"/>
                <a:sym typeface="Arial"/>
              </a:rPr>
              <a:t>Supports multi user tier of admin, faculty, class representative, and students.</a:t>
            </a:r>
            <a:endParaRPr sz="1600">
              <a:latin typeface="Arial"/>
              <a:ea typeface="Arial"/>
              <a:cs typeface="Arial"/>
              <a:sym typeface="Arial"/>
            </a:endParaRPr>
          </a:p>
          <a:p>
            <a:pPr indent="-330200" lvl="0" marL="457200" rtl="0" algn="just">
              <a:lnSpc>
                <a:spcPct val="105000"/>
              </a:lnSpc>
              <a:spcBef>
                <a:spcPts val="0"/>
              </a:spcBef>
              <a:spcAft>
                <a:spcPts val="0"/>
              </a:spcAft>
              <a:buSzPts val="1600"/>
              <a:buFont typeface="Arial"/>
              <a:buChar char="●"/>
            </a:pPr>
            <a:r>
              <a:rPr lang="en-GB" sz="1600">
                <a:latin typeface="Arial"/>
                <a:ea typeface="Arial"/>
                <a:cs typeface="Arial"/>
                <a:sym typeface="Arial"/>
              </a:rPr>
              <a:t>In house assignment submissions and grading.</a:t>
            </a:r>
            <a:endParaRPr sz="1600">
              <a:latin typeface="Arial"/>
              <a:ea typeface="Arial"/>
              <a:cs typeface="Arial"/>
              <a:sym typeface="Arial"/>
            </a:endParaRPr>
          </a:p>
          <a:p>
            <a:pPr indent="-330200" lvl="0" marL="457200" rtl="0" algn="just">
              <a:lnSpc>
                <a:spcPct val="105000"/>
              </a:lnSpc>
              <a:spcBef>
                <a:spcPts val="0"/>
              </a:spcBef>
              <a:spcAft>
                <a:spcPts val="0"/>
              </a:spcAft>
              <a:buSzPts val="1600"/>
              <a:buFont typeface="Arial"/>
              <a:buChar char="●"/>
            </a:pPr>
            <a:r>
              <a:rPr lang="en-GB" sz="1600">
                <a:latin typeface="Arial"/>
                <a:ea typeface="Arial"/>
                <a:cs typeface="Arial"/>
                <a:sym typeface="Arial"/>
              </a:rPr>
              <a:t>Dynamic real time timetable avoiding conflict between classes, streamlining student experience.</a:t>
            </a:r>
            <a:endParaRPr sz="1600">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554150" y="504050"/>
            <a:ext cx="6713700" cy="73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GB" sz="3000">
                <a:latin typeface="Arial"/>
                <a:ea typeface="Arial"/>
                <a:cs typeface="Arial"/>
                <a:sym typeface="Arial"/>
              </a:rPr>
              <a:t>FEATURES</a:t>
            </a:r>
            <a:endParaRPr sz="3000">
              <a:latin typeface="Arial"/>
              <a:ea typeface="Arial"/>
              <a:cs typeface="Arial"/>
              <a:sym typeface="Arial"/>
            </a:endParaRPr>
          </a:p>
        </p:txBody>
      </p:sp>
      <p:sp>
        <p:nvSpPr>
          <p:cNvPr id="106" name="Google Shape;106;p20"/>
          <p:cNvSpPr txBox="1"/>
          <p:nvPr>
            <p:ph idx="1" type="body"/>
          </p:nvPr>
        </p:nvSpPr>
        <p:spPr>
          <a:xfrm>
            <a:off x="554150" y="1685875"/>
            <a:ext cx="7548600" cy="2607600"/>
          </a:xfrm>
          <a:prstGeom prst="rect">
            <a:avLst/>
          </a:prstGeom>
        </p:spPr>
        <p:txBody>
          <a:bodyPr anchorCtr="0" anchor="t" bIns="91425" lIns="91425" spcFirstLastPara="1" rIns="91425" wrap="square" tIns="91425">
            <a:normAutofit/>
          </a:bodyPr>
          <a:lstStyle/>
          <a:p>
            <a:pPr indent="-330200" lvl="0" marL="457200" rtl="0" algn="just">
              <a:lnSpc>
                <a:spcPct val="105000"/>
              </a:lnSpc>
              <a:spcBef>
                <a:spcPts val="0"/>
              </a:spcBef>
              <a:spcAft>
                <a:spcPts val="0"/>
              </a:spcAft>
              <a:buSzPts val="1600"/>
              <a:buFont typeface="Arial"/>
              <a:buChar char="●"/>
            </a:pPr>
            <a:r>
              <a:rPr lang="en-GB" sz="1600">
                <a:latin typeface="Arial"/>
                <a:ea typeface="Arial"/>
                <a:cs typeface="Arial"/>
                <a:sym typeface="Arial"/>
              </a:rPr>
              <a:t>Easy access/download to study resources.</a:t>
            </a:r>
            <a:endParaRPr sz="1600">
              <a:latin typeface="Arial"/>
              <a:ea typeface="Arial"/>
              <a:cs typeface="Arial"/>
              <a:sym typeface="Arial"/>
            </a:endParaRPr>
          </a:p>
          <a:p>
            <a:pPr indent="-330200" lvl="0" marL="457200" rtl="0" algn="just">
              <a:lnSpc>
                <a:spcPct val="105000"/>
              </a:lnSpc>
              <a:spcBef>
                <a:spcPts val="0"/>
              </a:spcBef>
              <a:spcAft>
                <a:spcPts val="0"/>
              </a:spcAft>
              <a:buSzPts val="1600"/>
              <a:buFont typeface="Arial"/>
              <a:buChar char="●"/>
            </a:pPr>
            <a:r>
              <a:rPr lang="en-GB" sz="1600">
                <a:latin typeface="Arial"/>
                <a:ea typeface="Arial"/>
                <a:cs typeface="Arial"/>
                <a:sym typeface="Arial"/>
              </a:rPr>
              <a:t>Dedicated forms section for feedback, doubts etc. with added functionality of reminders.</a:t>
            </a:r>
            <a:endParaRPr sz="1600">
              <a:latin typeface="Arial"/>
              <a:ea typeface="Arial"/>
              <a:cs typeface="Arial"/>
              <a:sym typeface="Arial"/>
            </a:endParaRPr>
          </a:p>
          <a:p>
            <a:pPr indent="-330200" lvl="0" marL="457200" rtl="0" algn="just">
              <a:lnSpc>
                <a:spcPct val="105000"/>
              </a:lnSpc>
              <a:spcBef>
                <a:spcPts val="0"/>
              </a:spcBef>
              <a:spcAft>
                <a:spcPts val="0"/>
              </a:spcAft>
              <a:buSzPts val="1600"/>
              <a:buFont typeface="Arial"/>
              <a:buChar char="●"/>
            </a:pPr>
            <a:r>
              <a:rPr lang="en-GB" sz="1600">
                <a:latin typeface="Arial"/>
                <a:ea typeface="Arial"/>
                <a:cs typeface="Arial"/>
                <a:sym typeface="Arial"/>
              </a:rPr>
              <a:t>Dedicated section for placement related information, enabling students to apply for ongoing placement drives.</a:t>
            </a:r>
            <a:endParaRPr sz="1600">
              <a:latin typeface="Arial"/>
              <a:ea typeface="Arial"/>
              <a:cs typeface="Arial"/>
              <a:sym typeface="Arial"/>
            </a:endParaRPr>
          </a:p>
          <a:p>
            <a:pPr indent="0" lvl="0" marL="457200" rtl="0" algn="just">
              <a:lnSpc>
                <a:spcPct val="105000"/>
              </a:lnSpc>
              <a:spcBef>
                <a:spcPts val="1200"/>
              </a:spcBef>
              <a:spcAft>
                <a:spcPts val="1200"/>
              </a:spcAft>
              <a:buNone/>
            </a:pPr>
            <a:r>
              <a:rPr lang="en-GB" sz="1600">
                <a:latin typeface="Arial"/>
                <a:ea typeface="Arial"/>
                <a:cs typeface="Arial"/>
                <a:sym typeface="Arial"/>
              </a:rPr>
              <a:t>.</a:t>
            </a:r>
            <a:endParaRPr sz="1600">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 name="Shape 110"/>
        <p:cNvGrpSpPr/>
        <p:nvPr/>
      </p:nvGrpSpPr>
      <p:grpSpPr>
        <a:xfrm>
          <a:off x="0" y="0"/>
          <a:ext cx="0" cy="0"/>
          <a:chOff x="0" y="0"/>
          <a:chExt cx="0" cy="0"/>
        </a:xfrm>
      </p:grpSpPr>
      <p:sp>
        <p:nvSpPr>
          <p:cNvPr id="111" name="Google Shape;111;p21"/>
          <p:cNvSpPr txBox="1"/>
          <p:nvPr>
            <p:ph idx="1" type="body"/>
          </p:nvPr>
        </p:nvSpPr>
        <p:spPr>
          <a:xfrm>
            <a:off x="311700" y="61225"/>
            <a:ext cx="8520600" cy="540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GB" sz="3000">
                <a:latin typeface="Arial"/>
                <a:ea typeface="Arial"/>
                <a:cs typeface="Arial"/>
                <a:sym typeface="Arial"/>
              </a:rPr>
              <a:t>CLASS </a:t>
            </a:r>
            <a:r>
              <a:rPr b="1" lang="en-GB" sz="3000">
                <a:latin typeface="Arial"/>
                <a:ea typeface="Arial"/>
                <a:cs typeface="Arial"/>
                <a:sym typeface="Arial"/>
              </a:rPr>
              <a:t>DIAGRAM</a:t>
            </a:r>
            <a:endParaRPr sz="3000"/>
          </a:p>
        </p:txBody>
      </p:sp>
      <p:pic>
        <p:nvPicPr>
          <p:cNvPr id="112" name="Google Shape;112;p21"/>
          <p:cNvPicPr preferRelativeResize="0"/>
          <p:nvPr/>
        </p:nvPicPr>
        <p:blipFill>
          <a:blip r:embed="rId3">
            <a:alphaModFix/>
          </a:blip>
          <a:stretch>
            <a:fillRect/>
          </a:stretch>
        </p:blipFill>
        <p:spPr>
          <a:xfrm>
            <a:off x="424625" y="645675"/>
            <a:ext cx="8407675" cy="436768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